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7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friendly.cl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FuTGQUPfdE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Ds3GP7ypz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berintocables.com/grooming-caracteristicas/" TargetMode="External"/><Relationship Id="rId2" Type="http://schemas.openxmlformats.org/officeDocument/2006/relationships/hyperlink" Target="https://ciberintocables.com/ciberbullying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iberintocables.com/sexting/" TargetMode="External"/><Relationship Id="rId5" Type="http://schemas.openxmlformats.org/officeDocument/2006/relationships/hyperlink" Target="https://ciberintocables.com/ciberviolencia-genero/" TargetMode="External"/><Relationship Id="rId4" Type="http://schemas.openxmlformats.org/officeDocument/2006/relationships/hyperlink" Target="https://ciberintocables.com/sextorsion-caracteristica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9561" y="5190186"/>
            <a:ext cx="6928833" cy="99167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CIBERACOSO/CIBERBULLYING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1098" y="3474314"/>
            <a:ext cx="3721994" cy="946122"/>
          </a:xfrm>
        </p:spPr>
        <p:txBody>
          <a:bodyPr/>
          <a:lstStyle/>
          <a:p>
            <a:pPr algn="ctr"/>
            <a:r>
              <a:rPr lang="es-CL" b="1" dirty="0" smtClean="0"/>
              <a:t> Friendly High School</a:t>
            </a:r>
          </a:p>
          <a:p>
            <a:pPr algn="ctr"/>
            <a:r>
              <a:rPr lang="es-CL" b="1" dirty="0" smtClean="0"/>
              <a:t>Convivencia Escolar</a:t>
            </a:r>
            <a:endParaRPr lang="es-CL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4E9FB6A-8852-45B5-8FF7-E44E0B19A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127" y="1359547"/>
            <a:ext cx="1419936" cy="192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7157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2428" y="746974"/>
            <a:ext cx="10676586" cy="193183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s-ES_tradnl" sz="2400" b="1" cap="none" dirty="0" smtClean="0">
                <a:ln>
                  <a:noFill/>
                </a:ln>
                <a:solidFill>
                  <a:prstClr val="white"/>
                </a:solidFill>
                <a:latin typeface="Calibri" panose="020F0502020204030204"/>
              </a:rPr>
              <a:t>PROTOCOLOS DE ACCIÓN FRENTE A SITUACIONES DE ACOSO ESCOLAR (PSICOLÓGICO Y/O FÍSICO ENTRE ALUMNOS), BULLYING Y/O CIBERBULLYING </a:t>
            </a:r>
            <a:r>
              <a:rPr lang="es-CL" sz="2000" dirty="0">
                <a:ln>
                  <a:noFill/>
                </a:ln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es-CL" sz="2000" dirty="0">
                <a:ln>
                  <a:noFill/>
                </a:ln>
                <a:solidFill>
                  <a:prstClr val="white"/>
                </a:solidFill>
                <a:latin typeface="Calibri" panose="020F0502020204030204"/>
              </a:rPr>
            </a:b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5007" y="2910624"/>
            <a:ext cx="10131428" cy="2781838"/>
          </a:xfrm>
        </p:spPr>
        <p:txBody>
          <a:bodyPr/>
          <a:lstStyle/>
          <a:p>
            <a:r>
              <a:rPr lang="es-CL" b="1" dirty="0"/>
              <a:t> </a:t>
            </a:r>
            <a:r>
              <a:rPr lang="es-CL" dirty="0" smtClean="0"/>
              <a:t>Puedes visualizar nuestro protocolo de acción en el </a:t>
            </a:r>
            <a:r>
              <a:rPr lang="es-CL" b="1" dirty="0" smtClean="0"/>
              <a:t>reglamento interno de convivencia escolar </a:t>
            </a:r>
            <a:r>
              <a:rPr lang="es-CL" dirty="0" smtClean="0">
                <a:hlinkClick r:id="rId2"/>
              </a:rPr>
              <a:t>www.Friendly.cl</a:t>
            </a:r>
            <a:r>
              <a:rPr lang="es-CL" dirty="0" smtClean="0"/>
              <a:t> página 74.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4E9FB6A-8852-45B5-8FF7-E44E0B19A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8677" y="3998164"/>
            <a:ext cx="1419936" cy="192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295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386366"/>
            <a:ext cx="10131427" cy="746294"/>
          </a:xfrm>
        </p:spPr>
        <p:txBody>
          <a:bodyPr/>
          <a:lstStyle/>
          <a:p>
            <a:r>
              <a:rPr lang="es-CL" dirty="0" smtClean="0"/>
              <a:t>¿CÓMO EVITAR EL CIBERACOSO?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41100" y="1583420"/>
            <a:ext cx="10131428" cy="4340861"/>
          </a:xfrm>
        </p:spPr>
        <p:txBody>
          <a:bodyPr/>
          <a:lstStyle/>
          <a:p>
            <a:r>
              <a:rPr lang="es-CL" dirty="0"/>
              <a:t>1.- Mantener </a:t>
            </a:r>
            <a:r>
              <a:rPr lang="es-CL" dirty="0" smtClean="0"/>
              <a:t>los </a:t>
            </a:r>
            <a:r>
              <a:rPr lang="es-CL" dirty="0"/>
              <a:t>perfiles de las redes sociales en modo </a:t>
            </a:r>
            <a:r>
              <a:rPr lang="es-CL" dirty="0" smtClean="0"/>
              <a:t>privado</a:t>
            </a:r>
          </a:p>
          <a:p>
            <a:r>
              <a:rPr lang="es-CL" dirty="0"/>
              <a:t>2.- Utilizar contraseñas con un alto nivel de </a:t>
            </a:r>
            <a:r>
              <a:rPr lang="es-CL" dirty="0" smtClean="0"/>
              <a:t>seguridad</a:t>
            </a:r>
          </a:p>
          <a:p>
            <a:r>
              <a:rPr lang="es-CL" dirty="0"/>
              <a:t>3.- Informarse acerca de las políticas de uso que publica cada plataforma </a:t>
            </a:r>
            <a:r>
              <a:rPr lang="es-CL" dirty="0" smtClean="0"/>
              <a:t>digital</a:t>
            </a:r>
          </a:p>
          <a:p>
            <a:r>
              <a:rPr lang="es-CL" dirty="0"/>
              <a:t>4.- Aprovechar la función de bloqueo </a:t>
            </a:r>
            <a:endParaRPr lang="es-CL" dirty="0" smtClean="0"/>
          </a:p>
          <a:p>
            <a:r>
              <a:rPr lang="es-CL" dirty="0"/>
              <a:t>5.- Asegurarse de tener un buen </a:t>
            </a:r>
            <a:r>
              <a:rPr lang="es-CL" dirty="0" smtClean="0"/>
              <a:t>antivirus</a:t>
            </a:r>
          </a:p>
          <a:p>
            <a:r>
              <a:rPr lang="es-CL" dirty="0"/>
              <a:t>6.- </a:t>
            </a:r>
            <a:r>
              <a:rPr lang="es-CL" dirty="0" smtClean="0"/>
              <a:t>PROTECCION DE LA cámara </a:t>
            </a:r>
          </a:p>
          <a:p>
            <a:r>
              <a:rPr lang="es-CL" dirty="0" smtClean="0"/>
              <a:t>7</a:t>
            </a:r>
            <a:r>
              <a:rPr lang="es-CL" dirty="0"/>
              <a:t>.- Tener precaución al compartir información personal en </a:t>
            </a:r>
            <a:r>
              <a:rPr lang="es-CL" dirty="0" smtClean="0"/>
              <a:t>Internet</a:t>
            </a:r>
          </a:p>
          <a:p>
            <a:r>
              <a:rPr lang="es-CL" dirty="0"/>
              <a:t>8.- No responder a provocaciones de un posible </a:t>
            </a:r>
            <a:r>
              <a:rPr lang="es-CL" dirty="0" smtClean="0"/>
              <a:t>acosador</a:t>
            </a:r>
          </a:p>
          <a:p>
            <a:r>
              <a:rPr lang="es-CL" dirty="0"/>
              <a:t>9.- Compartir las inquietudes con amigos, padres o incluso </a:t>
            </a:r>
            <a:r>
              <a:rPr lang="es-CL" dirty="0" smtClean="0"/>
              <a:t>terceros</a:t>
            </a:r>
          </a:p>
          <a:p>
            <a:r>
              <a:rPr lang="es-CL" dirty="0"/>
              <a:t>10.- Guardar todo lo que se considere una posible prueba de ciberacoso</a:t>
            </a:r>
          </a:p>
        </p:txBody>
      </p:sp>
    </p:spTree>
    <p:extLst>
      <p:ext uri="{BB962C8B-B14F-4D97-AF65-F5344CB8AC3E}">
        <p14:creationId xmlns:p14="http://schemas.microsoft.com/office/powerpoint/2010/main" xmlns="" val="235936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1081825"/>
            <a:ext cx="10131427" cy="99099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¿CÓMO PROTEGER NUESTRA PRIVACIDAD EN LAS REDES SOCIALES?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799" y="2716761"/>
            <a:ext cx="10131428" cy="1571903"/>
          </a:xfrm>
        </p:spPr>
        <p:txBody>
          <a:bodyPr>
            <a:normAutofit/>
          </a:bodyPr>
          <a:lstStyle/>
          <a:p>
            <a:r>
              <a:rPr lang="es-CL" u="sng" dirty="0" smtClean="0">
                <a:hlinkClick r:id="rId2"/>
              </a:rPr>
              <a:t>REVISA EL SIGUIENTE VIDEO</a:t>
            </a:r>
          </a:p>
          <a:p>
            <a:endParaRPr lang="es-CL" u="sng" dirty="0">
              <a:hlinkClick r:id="rId2"/>
            </a:endParaRPr>
          </a:p>
          <a:p>
            <a:r>
              <a:rPr lang="es-CL" u="sng" dirty="0" smtClean="0">
                <a:hlinkClick r:id="rId2"/>
              </a:rPr>
              <a:t>https</a:t>
            </a:r>
            <a:r>
              <a:rPr lang="es-CL" u="sng" dirty="0">
                <a:hlinkClick r:id="rId2"/>
              </a:rPr>
              <a:t>://www.youtube.com/watch?v=gFuTGQUPfdE</a:t>
            </a:r>
            <a:endParaRPr lang="es-CL" u="sng" dirty="0"/>
          </a:p>
        </p:txBody>
      </p:sp>
    </p:spTree>
    <p:extLst>
      <p:ext uri="{BB962C8B-B14F-4D97-AF65-F5344CB8AC3E}">
        <p14:creationId xmlns:p14="http://schemas.microsoft.com/office/powerpoint/2010/main" xmlns="" val="259261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774" y="517846"/>
            <a:ext cx="8651382" cy="1456267"/>
          </a:xfrm>
        </p:spPr>
        <p:txBody>
          <a:bodyPr/>
          <a:lstStyle/>
          <a:p>
            <a:pPr algn="ctr"/>
            <a:r>
              <a:rPr lang="es-CL" b="1" dirty="0" smtClean="0"/>
              <a:t>     DIGAMOS </a:t>
            </a:r>
            <a:r>
              <a:rPr lang="es-CL" sz="5400" b="1" dirty="0" smtClean="0"/>
              <a:t>NO </a:t>
            </a:r>
            <a:r>
              <a:rPr lang="es-CL" b="1" dirty="0" smtClean="0"/>
              <a:t>AL CIBERACOSO</a:t>
            </a:r>
            <a:endParaRPr lang="es-CL" b="1" dirty="0"/>
          </a:p>
        </p:txBody>
      </p:sp>
      <p:pic>
        <p:nvPicPr>
          <p:cNvPr id="2050" name="Picture 2" descr="Pin en Frases cele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028" y="1974113"/>
            <a:ext cx="6347393" cy="43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935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4438" y="648236"/>
            <a:ext cx="10131425" cy="1456267"/>
          </a:xfrm>
        </p:spPr>
        <p:txBody>
          <a:bodyPr/>
          <a:lstStyle/>
          <a:p>
            <a:pPr algn="ctr"/>
            <a:r>
              <a:rPr lang="es-CL" b="1" dirty="0" smtClean="0"/>
              <a:t/>
            </a:r>
            <a:br>
              <a:rPr lang="es-CL" b="1" dirty="0" smtClean="0"/>
            </a:br>
            <a:endParaRPr lang="es-CL" b="1" dirty="0"/>
          </a:p>
        </p:txBody>
      </p:sp>
      <p:pic>
        <p:nvPicPr>
          <p:cNvPr id="3074" name="Picture 2" descr="كن صديقي Be Friendly - Home | Fac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4837" y="2773978"/>
            <a:ext cx="3397295" cy="339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980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4581658" cy="1456267"/>
          </a:xfrm>
        </p:spPr>
        <p:txBody>
          <a:bodyPr/>
          <a:lstStyle/>
          <a:p>
            <a:r>
              <a:rPr lang="es-CL" dirty="0" smtClean="0"/>
              <a:t>Para reflexionar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5345" y="2040257"/>
            <a:ext cx="5856666" cy="2176531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Para comenzar te invitamos a visualizar el siguiente video</a:t>
            </a:r>
          </a:p>
          <a:p>
            <a:pPr marL="0" indent="0">
              <a:buNone/>
            </a:pPr>
            <a:r>
              <a:rPr lang="es-CL" dirty="0" smtClean="0">
                <a:hlinkClick r:id="rId2"/>
              </a:rPr>
              <a:t>https</a:t>
            </a:r>
            <a:r>
              <a:rPr lang="es-CL" dirty="0">
                <a:hlinkClick r:id="rId2"/>
              </a:rPr>
              <a:t>://</a:t>
            </a:r>
            <a:r>
              <a:rPr lang="es-CL" dirty="0" smtClean="0">
                <a:hlinkClick r:id="rId2"/>
              </a:rPr>
              <a:t>www.youtube.com/watch?v=Ds3GP7ypzes</a:t>
            </a:r>
            <a:r>
              <a:rPr lang="es-CL" dirty="0" smtClean="0"/>
              <a:t> </a:t>
            </a:r>
          </a:p>
        </p:txBody>
      </p:sp>
      <p:pic>
        <p:nvPicPr>
          <p:cNvPr id="1026" name="Picture 2" descr="Cinco consejos para proteger a tus hijos del ciberaco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174" y="3128522"/>
            <a:ext cx="5312362" cy="3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042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830" y="342899"/>
            <a:ext cx="6164653" cy="872543"/>
          </a:xfrm>
        </p:spPr>
        <p:txBody>
          <a:bodyPr>
            <a:normAutofit/>
          </a:bodyPr>
          <a:lstStyle/>
          <a:p>
            <a:r>
              <a:rPr lang="es-CL" b="1" dirty="0" smtClean="0"/>
              <a:t>QUÉ ES EL CIBERACOSO</a:t>
            </a:r>
            <a:endParaRPr lang="es-CL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918" y="1215441"/>
            <a:ext cx="6590764" cy="4992176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/>
              <a:t>El Ciberbullying </a:t>
            </a:r>
            <a:r>
              <a:rPr lang="es-CL" dirty="0"/>
              <a:t>o ciberacoso escolar </a:t>
            </a:r>
            <a:r>
              <a:rPr lang="es-CL" dirty="0" smtClean="0"/>
              <a:t>es la forma </a:t>
            </a:r>
            <a:r>
              <a:rPr lang="es-CL" dirty="0"/>
              <a:t>de intimidación con uso deliberado de tecnologías de información (Internet, redes sociales virtuales, telefonía móvil y video juegos online) para ejercer </a:t>
            </a:r>
            <a:r>
              <a:rPr lang="es-CL" dirty="0" smtClean="0"/>
              <a:t>maltrato </a:t>
            </a:r>
            <a:r>
              <a:rPr lang="es-CL" dirty="0"/>
              <a:t>psicológico y continuado</a:t>
            </a:r>
            <a:r>
              <a:rPr lang="es-CL" dirty="0" smtClean="0"/>
              <a:t>.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Es una conducta </a:t>
            </a:r>
            <a:r>
              <a:rPr lang="es-CL" dirty="0"/>
              <a:t>agresiva e intencional de un individuo o grupo -mediante el uso de dispositivos </a:t>
            </a:r>
            <a:r>
              <a:rPr lang="es-CL" dirty="0" smtClean="0"/>
              <a:t>electrónicos sobre </a:t>
            </a:r>
            <a:r>
              <a:rPr lang="es-CL" dirty="0"/>
              <a:t>una víctima que no puede defenderse por sí misma </a:t>
            </a:r>
            <a:r>
              <a:rPr lang="es-CL" dirty="0" smtClean="0"/>
              <a:t>fácilmente.</a:t>
            </a:r>
          </a:p>
          <a:p>
            <a:r>
              <a:rPr lang="es-CL" dirty="0"/>
              <a:t>D</a:t>
            </a:r>
            <a:r>
              <a:rPr lang="es-CL" dirty="0" smtClean="0"/>
              <a:t>educimos </a:t>
            </a:r>
            <a:r>
              <a:rPr lang="es-CL" dirty="0"/>
              <a:t>4 principales características del Ciberacoso: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Hay </a:t>
            </a:r>
            <a:r>
              <a:rPr lang="es-CL" b="1" dirty="0"/>
              <a:t>intención</a:t>
            </a:r>
            <a:r>
              <a:rPr lang="es-CL" dirty="0"/>
              <a:t> de agredir.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Se </a:t>
            </a:r>
            <a:r>
              <a:rPr lang="es-CL" b="1" dirty="0"/>
              <a:t>repite</a:t>
            </a:r>
            <a:r>
              <a:rPr lang="es-CL" dirty="0"/>
              <a:t> en el tiempo, es continuado</a:t>
            </a:r>
            <a:r>
              <a:rPr lang="es-C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Generalmente es </a:t>
            </a:r>
            <a:r>
              <a:rPr lang="es-CL" dirty="0"/>
              <a:t>entre menores,</a:t>
            </a:r>
            <a:r>
              <a:rPr lang="es-CL" b="1" dirty="0"/>
              <a:t> entre iguales</a:t>
            </a:r>
            <a:r>
              <a:rPr lang="es-C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Se emplean </a:t>
            </a:r>
            <a:r>
              <a:rPr lang="es-CL" b="1" dirty="0"/>
              <a:t>medios digitales</a:t>
            </a:r>
            <a:r>
              <a:rPr lang="es-CL" dirty="0"/>
              <a:t>.</a:t>
            </a:r>
          </a:p>
          <a:p>
            <a:pPr algn="just"/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483" y="2147550"/>
            <a:ext cx="4872701" cy="27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98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811368"/>
            <a:ext cx="6164653" cy="743755"/>
          </a:xfrm>
        </p:spPr>
        <p:txBody>
          <a:bodyPr/>
          <a:lstStyle/>
          <a:p>
            <a:r>
              <a:rPr lang="es-CL" b="1" dirty="0" smtClean="0"/>
              <a:t>FORMAS DEL  CIBERACOSO</a:t>
            </a:r>
            <a:endParaRPr lang="es-CL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800" y="1825580"/>
            <a:ext cx="6164653" cy="395703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envío mensajes ofensivos, increpaciones, ridiculizaciones o material no deseado; </a:t>
            </a:r>
            <a:endParaRPr lang="es-C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 smtClean="0"/>
              <a:t>envío </a:t>
            </a:r>
            <a:r>
              <a:rPr lang="es-CL" dirty="0"/>
              <a:t>de mensajes amenazantes y coacciones;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 smtClean="0"/>
              <a:t>difusión </a:t>
            </a:r>
            <a:r>
              <a:rPr lang="es-CL" dirty="0"/>
              <a:t>entre terceros de rumores difamatorios sobre la víctima; </a:t>
            </a:r>
            <a:endParaRPr lang="es-C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 smtClean="0"/>
              <a:t>difusión </a:t>
            </a:r>
            <a:r>
              <a:rPr lang="es-CL" dirty="0"/>
              <a:t>entre terceros de información confidencial sobre la víctima o de imágenes degradantes; </a:t>
            </a:r>
            <a:endParaRPr lang="es-C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 smtClean="0"/>
              <a:t>comunicación </a:t>
            </a:r>
            <a:r>
              <a:rPr lang="es-CL" dirty="0"/>
              <a:t>con terceros haciéndose pasar por la víctima para dejarla en evidencia</a:t>
            </a:r>
            <a:r>
              <a:rPr lang="es-CL" dirty="0" smtClean="0"/>
              <a:t>;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655" y="1555123"/>
            <a:ext cx="5020990" cy="31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38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8" y="510325"/>
            <a:ext cx="6164653" cy="808149"/>
          </a:xfrm>
        </p:spPr>
        <p:txBody>
          <a:bodyPr/>
          <a:lstStyle/>
          <a:p>
            <a:r>
              <a:rPr lang="es-CL" b="1" dirty="0" smtClean="0"/>
              <a:t>EL ACOSADOR</a:t>
            </a:r>
            <a:endParaRPr lang="es-CL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798" y="1889975"/>
            <a:ext cx="6164653" cy="39055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Hostiga </a:t>
            </a:r>
            <a:r>
              <a:rPr lang="es-CL" dirty="0"/>
              <a:t>(envío y difusión de mensajes ofensivos o vulgares) </a:t>
            </a:r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Persigue </a:t>
            </a:r>
            <a:r>
              <a:rPr lang="es-CL" dirty="0"/>
              <a:t>(envío de mensajes amenazantes) </a:t>
            </a:r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Denigra </a:t>
            </a:r>
            <a:r>
              <a:rPr lang="es-CL" dirty="0"/>
              <a:t>(difusión de rumores sobre la victima) </a:t>
            </a:r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Viola </a:t>
            </a:r>
            <a:r>
              <a:rPr lang="es-CL" dirty="0"/>
              <a:t>la intimidad (difusión de secretos o imágenes) </a:t>
            </a:r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Excluye </a:t>
            </a:r>
            <a:r>
              <a:rPr lang="es-CL" dirty="0"/>
              <a:t>socialmente (exclusión deliberada de la victima de grupos en la red) </a:t>
            </a:r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Suplanta </a:t>
            </a:r>
            <a:r>
              <a:rPr lang="es-CL" dirty="0"/>
              <a:t>la identidad (envío de mensajes maliciosos haciéndose pasar por la victima).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51" y="1493613"/>
            <a:ext cx="5242262" cy="31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48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69701"/>
            <a:ext cx="6164653" cy="692239"/>
          </a:xfrm>
        </p:spPr>
        <p:txBody>
          <a:bodyPr/>
          <a:lstStyle/>
          <a:p>
            <a:r>
              <a:rPr lang="es-CL" b="1" dirty="0" smtClean="0"/>
              <a:t>LA VICTIMA</a:t>
            </a:r>
            <a:endParaRPr lang="es-CL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800" y="1584101"/>
            <a:ext cx="6164653" cy="3902299"/>
          </a:xfrm>
        </p:spPr>
        <p:txBody>
          <a:bodyPr/>
          <a:lstStyle/>
          <a:p>
            <a:r>
              <a:rPr lang="es-CL" dirty="0"/>
              <a:t>• Se siente: </a:t>
            </a:r>
            <a:r>
              <a:rPr lang="es-CL" dirty="0" smtClean="0"/>
              <a:t>Hostigada (o), Perseguida (o), Denigrada (o), Excluida (o), </a:t>
            </a:r>
            <a:r>
              <a:rPr lang="es-CL" dirty="0"/>
              <a:t>y sin intimidad </a:t>
            </a:r>
            <a:endParaRPr lang="es-CL" dirty="0" smtClean="0"/>
          </a:p>
          <a:p>
            <a:r>
              <a:rPr lang="es-CL" dirty="0" smtClean="0"/>
              <a:t>• </a:t>
            </a:r>
            <a:r>
              <a:rPr lang="es-CL" dirty="0"/>
              <a:t>Sufre: estrés, humillación, ansiedad, nerviosismo persistente, ira, impotencia y fatiga </a:t>
            </a:r>
            <a:r>
              <a:rPr lang="es-CL" dirty="0" smtClean="0"/>
              <a:t>crónica</a:t>
            </a:r>
          </a:p>
          <a:p>
            <a:r>
              <a:rPr lang="es-CL" dirty="0" smtClean="0"/>
              <a:t>Desarrolla: conductas </a:t>
            </a:r>
            <a:r>
              <a:rPr lang="es-CL" dirty="0"/>
              <a:t>de aislamiento, evitación y retraimiento </a:t>
            </a:r>
            <a:endParaRPr lang="es-CL" dirty="0" smtClean="0"/>
          </a:p>
          <a:p>
            <a:r>
              <a:rPr lang="es-CL" dirty="0" smtClean="0"/>
              <a:t>• </a:t>
            </a:r>
            <a:r>
              <a:rPr lang="es-CL" dirty="0"/>
              <a:t>Rasgos depresivos: sentimientos de indefensión, incapacidad para disfrutar </a:t>
            </a:r>
            <a:r>
              <a:rPr lang="es-CL" dirty="0" smtClean="0"/>
              <a:t>y </a:t>
            </a:r>
            <a:r>
              <a:rPr lang="es-CL" dirty="0"/>
              <a:t>desesperanza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53" y="1361939"/>
            <a:ext cx="5278730" cy="35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66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586" y="347729"/>
            <a:ext cx="10131427" cy="733413"/>
          </a:xfrm>
        </p:spPr>
        <p:txBody>
          <a:bodyPr/>
          <a:lstStyle/>
          <a:p>
            <a:r>
              <a:rPr lang="es-CL" b="1" dirty="0" smtClean="0"/>
              <a:t>EL </a:t>
            </a:r>
            <a:r>
              <a:rPr lang="es-CL" sz="3600" b="1" dirty="0" smtClean="0"/>
              <a:t>ESPECTADOR</a:t>
            </a:r>
            <a:endParaRPr lang="es-CL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9586" y="1325839"/>
            <a:ext cx="11111248" cy="5358295"/>
          </a:xfrm>
        </p:spPr>
        <p:txBody>
          <a:bodyPr>
            <a:normAutofit/>
          </a:bodyPr>
          <a:lstStyle/>
          <a:p>
            <a:pPr algn="just"/>
            <a:r>
              <a:rPr lang="es-CL" sz="1800" cap="none" dirty="0" smtClean="0"/>
              <a:t>En todo acoso escolar y especialmente en los casos de ciberacoso no solo intervienen víctima y acosador. </a:t>
            </a:r>
            <a:r>
              <a:rPr lang="es-CL" sz="1800" b="1" cap="none" dirty="0" smtClean="0"/>
              <a:t>Esto no es exclusivamente cosa de dos.</a:t>
            </a:r>
            <a:r>
              <a:rPr lang="es-CL" sz="1800" cap="none" dirty="0" smtClean="0"/>
              <a:t> Hay un tercer actor de una enorme relevancia y es/son los </a:t>
            </a:r>
            <a:r>
              <a:rPr lang="es-CL" sz="1800" b="1" cap="none" dirty="0" smtClean="0"/>
              <a:t>ESPECTADORES.</a:t>
            </a:r>
          </a:p>
          <a:p>
            <a:pPr algn="just"/>
            <a:r>
              <a:rPr lang="es-CL" sz="1800" cap="none" dirty="0" smtClean="0"/>
              <a:t>El espectador es parte de la solución. ¿Quién quiere ayudar?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800" b="1" cap="none" dirty="0" smtClean="0"/>
              <a:t>Censúralo activamente. </a:t>
            </a:r>
            <a:r>
              <a:rPr lang="es-CL" sz="1800" cap="none" dirty="0" smtClean="0"/>
              <a:t>Muéstrate contrario a este tipo de actitudes.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800" b="1" cap="none" dirty="0" smtClean="0"/>
              <a:t>¿Divulgarlo? ¡Yo no! </a:t>
            </a:r>
            <a:r>
              <a:rPr lang="es-CL" sz="1800" cap="none" dirty="0" smtClean="0"/>
              <a:t>Esta es la parte más fácil. Tan sencillo como no reenviar </a:t>
            </a:r>
            <a:r>
              <a:rPr lang="es-CL" sz="1800" i="1" cap="none" dirty="0" smtClean="0"/>
              <a:t>esa foto</a:t>
            </a:r>
            <a:r>
              <a:rPr lang="es-CL" sz="1800" cap="none" dirty="0" smtClean="0"/>
              <a:t>, no </a:t>
            </a:r>
            <a:r>
              <a:rPr lang="es-CL" sz="1800" cap="none" dirty="0" err="1" smtClean="0"/>
              <a:t>retwittear</a:t>
            </a:r>
            <a:r>
              <a:rPr lang="es-CL" sz="1800" cap="none" dirty="0" smtClean="0"/>
              <a:t> </a:t>
            </a:r>
            <a:r>
              <a:rPr lang="es-CL" sz="1800" i="1" cap="none" dirty="0" smtClean="0"/>
              <a:t>esa frase </a:t>
            </a:r>
            <a:r>
              <a:rPr lang="es-CL" sz="1800" cap="none" dirty="0" smtClean="0"/>
              <a:t>insultante. Que esa cadena se rompa en ti.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800" b="1" cap="none" dirty="0" smtClean="0"/>
              <a:t>Denúncialo en las redes. </a:t>
            </a:r>
            <a:r>
              <a:rPr lang="es-CL" sz="1800" cap="none" dirty="0" smtClean="0"/>
              <a:t>La mayor parte las redes sociales tienen habilitados mecanismos para poder denunciar los contenidos abusivos u ofensivos.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800" b="1" cap="none" dirty="0" smtClean="0"/>
              <a:t>¡Haz algo y hazlo ya! </a:t>
            </a:r>
            <a:r>
              <a:rPr lang="es-CL" sz="1800" cap="none" dirty="0" smtClean="0"/>
              <a:t>Que no te preocupe ser el primero en dar un paso al frente, verás que no eres el único.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800" b="1" cap="none" dirty="0" smtClean="0"/>
              <a:t>Apoyar a la víctima </a:t>
            </a:r>
            <a:r>
              <a:rPr lang="es-CL" sz="1800" cap="none" dirty="0" smtClean="0"/>
              <a:t>Tanto</a:t>
            </a:r>
            <a:r>
              <a:rPr lang="es-CL" sz="1800" b="1" cap="none" dirty="0" smtClean="0"/>
              <a:t> </a:t>
            </a:r>
            <a:r>
              <a:rPr lang="es-CL" sz="1800" cap="none" dirty="0" smtClean="0"/>
              <a:t>si es uno de tus amigos como si no, </a:t>
            </a:r>
            <a:r>
              <a:rPr lang="es-CL" sz="1800" i="1" cap="none" dirty="0" smtClean="0"/>
              <a:t>trata de hacerle llegar tu apoyo</a:t>
            </a:r>
            <a:r>
              <a:rPr lang="es-CL" sz="1800" cap="none" dirty="0" smtClean="0"/>
              <a:t>. Asegúrate de que sabe que estás con él. Uno de los grandes males del ciberacosado es la soledad con la que suele afrontar el problema. 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12034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807075"/>
          </a:xfrm>
        </p:spPr>
        <p:txBody>
          <a:bodyPr/>
          <a:lstStyle/>
          <a:p>
            <a:r>
              <a:rPr lang="es-CL" dirty="0" smtClean="0"/>
              <a:t>TIPOS DE CIBERACOSO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69890" y="1687133"/>
            <a:ext cx="10131428" cy="4881092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Se pueden diferenciar cinco tipos principales de ciberacoso:</a:t>
            </a:r>
          </a:p>
          <a:p>
            <a:pPr algn="just"/>
            <a:r>
              <a:rPr lang="es-CL" dirty="0"/>
              <a:t>El </a:t>
            </a:r>
            <a:r>
              <a:rPr lang="es-CL" dirty="0">
                <a:hlinkClick r:id="rId2"/>
              </a:rPr>
              <a:t>ciberbullying</a:t>
            </a:r>
            <a:r>
              <a:rPr lang="es-CL" dirty="0"/>
              <a:t>: acoso en internet entre iguales –generalmente menores de edad- en el que los ataques son reiterados. El acosador realiza los ataques intencionadamente. Además, no es necesario que agresor y víctima se conozcan previamente.</a:t>
            </a:r>
          </a:p>
          <a:p>
            <a:pPr algn="just"/>
            <a:r>
              <a:rPr lang="es-CL" dirty="0" err="1">
                <a:hlinkClick r:id="rId3"/>
              </a:rPr>
              <a:t>Grooming</a:t>
            </a:r>
            <a:r>
              <a:rPr lang="es-CL" dirty="0"/>
              <a:t>: es el acoso que se produce por parte de un adulto hacia menores de edad con intenciones sexuales. Detrás de este acoso se esconden casos de </a:t>
            </a:r>
            <a:r>
              <a:rPr lang="es-CL" dirty="0" smtClean="0"/>
              <a:t>pedofilia.</a:t>
            </a:r>
          </a:p>
          <a:p>
            <a:pPr algn="just"/>
            <a:r>
              <a:rPr lang="es-CL" dirty="0" err="1" smtClean="0">
                <a:hlinkClick r:id="rId4"/>
              </a:rPr>
              <a:t>Sextorsión</a:t>
            </a:r>
            <a:r>
              <a:rPr lang="es-CL" dirty="0"/>
              <a:t>: se trata de la extorsión realizada con intenciones sexuales a través de contenido de índole sexual de la víctima. Normalmente, este acoso suele estar derivado de casos de </a:t>
            </a:r>
            <a:r>
              <a:rPr lang="es-CL" dirty="0" err="1"/>
              <a:t>grooming</a:t>
            </a:r>
            <a:r>
              <a:rPr lang="es-CL" dirty="0"/>
              <a:t> o </a:t>
            </a:r>
            <a:r>
              <a:rPr lang="es-CL" dirty="0" err="1"/>
              <a:t>sextorsión</a:t>
            </a:r>
            <a:r>
              <a:rPr lang="es-CL" dirty="0"/>
              <a:t>. </a:t>
            </a:r>
            <a:endParaRPr lang="es-CL" dirty="0" smtClean="0"/>
          </a:p>
          <a:p>
            <a:pPr algn="just"/>
            <a:r>
              <a:rPr lang="es-CL" dirty="0" err="1" smtClean="0">
                <a:hlinkClick r:id="rId5"/>
              </a:rPr>
              <a:t>Ciberviolencia</a:t>
            </a:r>
            <a:r>
              <a:rPr lang="es-CL" dirty="0" smtClean="0">
                <a:hlinkClick r:id="rId5"/>
              </a:rPr>
              <a:t> </a:t>
            </a:r>
            <a:r>
              <a:rPr lang="es-CL" dirty="0">
                <a:hlinkClick r:id="rId5"/>
              </a:rPr>
              <a:t>de género</a:t>
            </a:r>
            <a:r>
              <a:rPr lang="es-CL" dirty="0"/>
              <a:t>: acoso –insultos, ataques, chantajes, control…- por parte de una persona o grupo de estas a otra u otros del sexo opuesto, jugando las nuevas tecnologías un papel central.</a:t>
            </a:r>
          </a:p>
          <a:p>
            <a:pPr algn="just"/>
            <a:r>
              <a:rPr lang="es-CL" dirty="0" err="1">
                <a:hlinkClick r:id="rId6"/>
              </a:rPr>
              <a:t>Sexting</a:t>
            </a:r>
            <a:r>
              <a:rPr lang="es-CL" dirty="0"/>
              <a:t>: envío de imágenes comprometidas o de índole sexual. </a:t>
            </a:r>
          </a:p>
        </p:txBody>
      </p:sp>
    </p:spTree>
    <p:extLst>
      <p:ext uri="{BB962C8B-B14F-4D97-AF65-F5344CB8AC3E}">
        <p14:creationId xmlns:p14="http://schemas.microsoft.com/office/powerpoint/2010/main" xmlns="" val="86497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1399503"/>
          </a:xfrm>
        </p:spPr>
        <p:txBody>
          <a:bodyPr/>
          <a:lstStyle/>
          <a:p>
            <a:r>
              <a:rPr lang="es-CL" b="1" dirty="0" smtClean="0"/>
              <a:t>QUÉ HACER FRENTE AL CIBERACOSO</a:t>
            </a:r>
            <a:endParaRPr lang="es-CL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5495" y="1751525"/>
            <a:ext cx="10131428" cy="3606085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r>
              <a:rPr lang="es-CL" dirty="0" smtClean="0"/>
              <a:t>En el hogar:</a:t>
            </a:r>
          </a:p>
          <a:p>
            <a:r>
              <a:rPr lang="es-CL" dirty="0" smtClean="0"/>
              <a:t>Busca </a:t>
            </a:r>
            <a:r>
              <a:rPr lang="es-CL" dirty="0"/>
              <a:t>apoyo en tu </a:t>
            </a:r>
            <a:r>
              <a:rPr lang="es-CL" dirty="0" smtClean="0"/>
              <a:t>familia,  </a:t>
            </a:r>
            <a:r>
              <a:rPr lang="es-CL" dirty="0"/>
              <a:t>algún adulto de </a:t>
            </a:r>
            <a:r>
              <a:rPr lang="es-CL" dirty="0" smtClean="0"/>
              <a:t>confianza y denuncia. No </a:t>
            </a:r>
            <a:r>
              <a:rPr lang="es-CL" dirty="0"/>
              <a:t>sientas pena </a:t>
            </a:r>
            <a:r>
              <a:rPr lang="es-CL" dirty="0" smtClean="0"/>
              <a:t>ni vergüenza de </a:t>
            </a:r>
            <a:r>
              <a:rPr lang="es-CL" dirty="0"/>
              <a:t>contar lo que te está pasando, </a:t>
            </a:r>
            <a:r>
              <a:rPr lang="es-CL" dirty="0" smtClean="0"/>
              <a:t>ten por seguro que te </a:t>
            </a:r>
            <a:r>
              <a:rPr lang="es-CL" dirty="0"/>
              <a:t>ayudarán a buscar la salida </a:t>
            </a:r>
            <a:r>
              <a:rPr lang="es-CL" dirty="0" smtClean="0"/>
              <a:t>correcta.</a:t>
            </a:r>
          </a:p>
          <a:p>
            <a:r>
              <a:rPr lang="es-CL" dirty="0"/>
              <a:t>E</a:t>
            </a:r>
            <a:r>
              <a:rPr lang="es-CL" dirty="0" smtClean="0"/>
              <a:t>n el colegio:</a:t>
            </a:r>
          </a:p>
          <a:p>
            <a:r>
              <a:rPr lang="es-CL" dirty="0" smtClean="0"/>
              <a:t>Puedes denunciar el ciberacoso en nuestro colegio, en Dirección/Convivencia Escolar,  donde encontrarás apoyo, contención y solución para lo que estas pasando. 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836800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154</TotalTime>
  <Words>450</Words>
  <Application>Microsoft Office PowerPoint</Application>
  <PresentationFormat>Personalizado</PresentationFormat>
  <Paragraphs>73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Celestial</vt:lpstr>
      <vt:lpstr>CIBERACOSO/CIBERBULLYING</vt:lpstr>
      <vt:lpstr>Para reflexionar</vt:lpstr>
      <vt:lpstr>QUÉ ES EL CIBERACOSO</vt:lpstr>
      <vt:lpstr>FORMAS DEL  CIBERACOSO</vt:lpstr>
      <vt:lpstr>EL ACOSADOR</vt:lpstr>
      <vt:lpstr>LA VICTIMA</vt:lpstr>
      <vt:lpstr>EL ESPECTADOR</vt:lpstr>
      <vt:lpstr>TIPOS DE CIBERACOSO</vt:lpstr>
      <vt:lpstr>QUÉ HACER FRENTE AL CIBERACOSO</vt:lpstr>
      <vt:lpstr>PROTOCOLOS DE ACCIÓN FRENTE A SITUACIONES DE ACOSO ESCOLAR (PSICOLÓGICO Y/O FÍSICO ENTRE ALUMNOS), BULLYING Y/O CIBERBULLYING  </vt:lpstr>
      <vt:lpstr>¿CÓMO EVITAR EL CIBERACOSO?</vt:lpstr>
      <vt:lpstr>¿CÓMO PROTEGER NUESTRA PRIVACIDAD EN LAS REDES SOCIALES?</vt:lpstr>
      <vt:lpstr>     DIGAMOS NO AL CIBERACOSO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CIBERACOSO</dc:title>
  <dc:creator>C. Cultural El Telon</dc:creator>
  <cp:lastModifiedBy>lily</cp:lastModifiedBy>
  <cp:revision>16</cp:revision>
  <dcterms:created xsi:type="dcterms:W3CDTF">2020-03-11T02:18:40Z</dcterms:created>
  <dcterms:modified xsi:type="dcterms:W3CDTF">2020-04-21T14:24:13Z</dcterms:modified>
</cp:coreProperties>
</file>