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8" r:id="rId3"/>
    <p:sldId id="316" r:id="rId4"/>
    <p:sldId id="329" r:id="rId5"/>
    <p:sldId id="333" r:id="rId6"/>
    <p:sldId id="322" r:id="rId7"/>
    <p:sldId id="257" r:id="rId8"/>
    <p:sldId id="330" r:id="rId9"/>
    <p:sldId id="258" r:id="rId10"/>
    <p:sldId id="262" r:id="rId11"/>
    <p:sldId id="263" r:id="rId12"/>
    <p:sldId id="305" r:id="rId13"/>
    <p:sldId id="331" r:id="rId14"/>
    <p:sldId id="332" r:id="rId15"/>
    <p:sldId id="324" r:id="rId16"/>
    <p:sldId id="325" r:id="rId17"/>
    <p:sldId id="326" r:id="rId18"/>
    <p:sldId id="259" r:id="rId19"/>
    <p:sldId id="266" r:id="rId20"/>
    <p:sldId id="320" r:id="rId21"/>
    <p:sldId id="271" r:id="rId22"/>
    <p:sldId id="276" r:id="rId23"/>
    <p:sldId id="282" r:id="rId24"/>
    <p:sldId id="334" r:id="rId25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a Rosita" initials="TR" lastIdx="1" clrIdx="0">
    <p:extLst>
      <p:ext uri="{19B8F6BF-5375-455C-9EA6-DF929625EA0E}">
        <p15:presenceInfo xmlns:p15="http://schemas.microsoft.com/office/powerpoint/2012/main" userId="Tia Rosi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9T09:02:57.92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2FC1F1A-B890-4DA8-AB08-C426FE74DBC5}" type="datetimeFigureOut">
              <a:rPr lang="es-CL" smtClean="0"/>
              <a:t>24-01-2022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E7B9A18-BDDE-4B9A-BE66-4C439D00C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661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1F1A-B890-4DA8-AB08-C426FE74DBC5}" type="datetimeFigureOut">
              <a:rPr lang="es-CL" smtClean="0"/>
              <a:t>24-01-2022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A18-BDDE-4B9A-BE66-4C439D00C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668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2FC1F1A-B890-4DA8-AB08-C426FE74DBC5}" type="datetimeFigureOut">
              <a:rPr lang="es-CL" smtClean="0"/>
              <a:t>24-01-2022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E7B9A18-BDDE-4B9A-BE66-4C439D00C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00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1F1A-B890-4DA8-AB08-C426FE74DBC5}" type="datetimeFigureOut">
              <a:rPr lang="es-CL" smtClean="0"/>
              <a:t>24-01-2022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E7B9A18-BDDE-4B9A-BE66-4C439D00C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319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2FC1F1A-B890-4DA8-AB08-C426FE74DBC5}" type="datetimeFigureOut">
              <a:rPr lang="es-CL" smtClean="0"/>
              <a:t>24-01-2022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E7B9A18-BDDE-4B9A-BE66-4C439D00C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257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1F1A-B890-4DA8-AB08-C426FE74DBC5}" type="datetimeFigureOut">
              <a:rPr lang="es-CL" smtClean="0"/>
              <a:t>24-01-2022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A18-BDDE-4B9A-BE66-4C439D00C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568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1F1A-B890-4DA8-AB08-C426FE74DBC5}" type="datetimeFigureOut">
              <a:rPr lang="es-CL" smtClean="0"/>
              <a:t>24-01-2022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A18-BDDE-4B9A-BE66-4C439D00C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276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1F1A-B890-4DA8-AB08-C426FE74DBC5}" type="datetimeFigureOut">
              <a:rPr lang="es-CL" smtClean="0"/>
              <a:t>24-01-2022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A18-BDDE-4B9A-BE66-4C439D00C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13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1F1A-B890-4DA8-AB08-C426FE74DBC5}" type="datetimeFigureOut">
              <a:rPr lang="es-CL" smtClean="0"/>
              <a:t>24-01-2022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A18-BDDE-4B9A-BE66-4C439D00C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99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2FC1F1A-B890-4DA8-AB08-C426FE74DBC5}" type="datetimeFigureOut">
              <a:rPr lang="es-CL" smtClean="0"/>
              <a:t>24-01-2022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E7B9A18-BDDE-4B9A-BE66-4C439D00C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122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1F1A-B890-4DA8-AB08-C426FE74DBC5}" type="datetimeFigureOut">
              <a:rPr lang="es-CL" smtClean="0"/>
              <a:t>24-01-2022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A18-BDDE-4B9A-BE66-4C439D00C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342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2FC1F1A-B890-4DA8-AB08-C426FE74DBC5}" type="datetimeFigureOut">
              <a:rPr lang="es-CL" smtClean="0"/>
              <a:t>24-01-2022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E7B9A18-BDDE-4B9A-BE66-4C439D00C6AE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793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28ABE-74F8-49CB-B3F7-6915E7913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845820"/>
            <a:ext cx="10993549" cy="1475013"/>
          </a:xfrm>
        </p:spPr>
        <p:txBody>
          <a:bodyPr>
            <a:normAutofit/>
          </a:bodyPr>
          <a:lstStyle/>
          <a:p>
            <a:pPr algn="ctr"/>
            <a:r>
              <a:rPr lang="es-CL" sz="4400" dirty="0"/>
              <a:t>PLAN DE INGRESO 2022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607795-A58B-4C5B-B650-D2EAC9243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8" y="2374893"/>
            <a:ext cx="10993546" cy="590321"/>
          </a:xfrm>
        </p:spPr>
        <p:txBody>
          <a:bodyPr>
            <a:normAutofit/>
          </a:bodyPr>
          <a:lstStyle/>
          <a:p>
            <a:pPr algn="ctr"/>
            <a:r>
              <a:rPr lang="es-CL" sz="2800" dirty="0"/>
              <a:t> FRIENDLY HIGH SCHOOL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7603469-0B1A-4842-BB49-4F9C2FFB4FB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4150" y="1197867"/>
            <a:ext cx="1040069" cy="112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l año 2022 está por venir stock de ilustración. Ilustración de elemento -  173011514">
            <a:extLst>
              <a:ext uri="{FF2B5EF4-FFF2-40B4-BE49-F238E27FC236}">
                <a16:creationId xmlns:a16="http://schemas.microsoft.com/office/drawing/2014/main" id="{633A6F1B-C75E-4398-B488-365E83BA3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734" y="3306292"/>
            <a:ext cx="4061369" cy="270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nisterio de Educación - Home | Facebook">
            <a:extLst>
              <a:ext uri="{FF2B5EF4-FFF2-40B4-BE49-F238E27FC236}">
                <a16:creationId xmlns:a16="http://schemas.microsoft.com/office/drawing/2014/main" id="{4762300D-9FE5-408A-9F8D-940B3BCC1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" y="3306292"/>
            <a:ext cx="2882099" cy="288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isterio de Salud Chile - Home | Facebook">
            <a:extLst>
              <a:ext uri="{FF2B5EF4-FFF2-40B4-BE49-F238E27FC236}">
                <a16:creationId xmlns:a16="http://schemas.microsoft.com/office/drawing/2014/main" id="{721EB3BB-86AE-4409-891A-C79634E8B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51" y="3257155"/>
            <a:ext cx="3061262" cy="298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C4F344-A6D0-4057-8476-DDC94CAE800D}"/>
              </a:ext>
            </a:extLst>
          </p:cNvPr>
          <p:cNvSpPr txBox="1"/>
          <p:nvPr/>
        </p:nvSpPr>
        <p:spPr>
          <a:xfrm>
            <a:off x="3895724" y="5349240"/>
            <a:ext cx="4458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PRESENCIALIDAD OBLIGATORIA</a:t>
            </a:r>
          </a:p>
        </p:txBody>
      </p:sp>
    </p:spTree>
    <p:extLst>
      <p:ext uri="{BB962C8B-B14F-4D97-AF65-F5344CB8AC3E}">
        <p14:creationId xmlns:p14="http://schemas.microsoft.com/office/powerpoint/2010/main" val="297597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4C20F-D3F3-42B2-92BE-3BB0D6D3D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9. Reuniones de apoderados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627E2E-F72F-4193-AFE6-71CC189A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442" y="4678494"/>
            <a:ext cx="5639166" cy="3574548"/>
          </a:xfrm>
        </p:spPr>
        <p:txBody>
          <a:bodyPr/>
          <a:lstStyle/>
          <a:p>
            <a:endParaRPr lang="es-CL" sz="2800" b="1" dirty="0"/>
          </a:p>
          <a:p>
            <a:endParaRPr lang="es-CL" sz="2800" b="1" dirty="0"/>
          </a:p>
          <a:p>
            <a:r>
              <a:rPr lang="es-CL" sz="2800" b="1" dirty="0"/>
              <a:t>Se mantendrá el formato On line (evitar aglomeraciones)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3200" dirty="0"/>
              <a:t>Por la plataforma Microsoft Teams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3200" dirty="0"/>
              <a:t>8 Reuniones al Año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3200" dirty="0"/>
              <a:t>Se podrán solicitar reuniones presenciales por medio del profesor jefe si las condiciones sanitarias lo permiten.</a:t>
            </a:r>
          </a:p>
          <a:p>
            <a:r>
              <a:rPr lang="es-CL" dirty="0"/>
              <a:t>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dirty="0"/>
          </a:p>
          <a:p>
            <a:endParaRPr lang="es-CL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47B3B065-7DC4-4B08-86F9-BCB651E266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3393" y="1891738"/>
            <a:ext cx="4217540" cy="2786756"/>
          </a:xfrm>
          <a:prstGeom prst="rect">
            <a:avLst/>
          </a:prstGeom>
        </p:spPr>
      </p:pic>
      <p:pic>
        <p:nvPicPr>
          <p:cNvPr id="2052" name="Picture 4" descr="Reunión de Apoderados Básica y Media - Colegio Polivalente Domingo Matte  Mesías">
            <a:extLst>
              <a:ext uri="{FF2B5EF4-FFF2-40B4-BE49-F238E27FC236}">
                <a16:creationId xmlns:a16="http://schemas.microsoft.com/office/drawing/2014/main" id="{1C0696AF-0FFA-4A96-9AF1-B35D978EB27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2163" y="4330816"/>
            <a:ext cx="3849837" cy="24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459CCCD6-7507-443D-958B-4C09160B4D2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07837" y="702157"/>
            <a:ext cx="902970" cy="10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915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F2BF-9C93-4691-93C5-3910890C9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10. Entrevistas con apoderados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90D7A15-2FB0-499A-BDF0-E6B303FA4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283" y="2381482"/>
            <a:ext cx="5087075" cy="536005"/>
          </a:xfrm>
        </p:spPr>
        <p:txBody>
          <a:bodyPr/>
          <a:lstStyle/>
          <a:p>
            <a:r>
              <a:rPr lang="es-CL" sz="2800" dirty="0"/>
              <a:t>Entrevistas ordinarias (On line) </a:t>
            </a:r>
          </a:p>
          <a:p>
            <a:r>
              <a:rPr lang="es-CL" sz="2800" dirty="0"/>
              <a:t>(Profesor Jefe)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BB1748-5052-4EF5-B1D9-0BA6DCBF6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270" y="3086123"/>
            <a:ext cx="5393100" cy="2934999"/>
          </a:xfrm>
        </p:spPr>
        <p:txBody>
          <a:bodyPr/>
          <a:lstStyle/>
          <a:p>
            <a:pPr marL="0" indent="0">
              <a:buNone/>
            </a:pPr>
            <a:r>
              <a:rPr lang="es-CL" sz="2400" dirty="0"/>
              <a:t>Se realizará “una” entrevista con los apoderados por semestre con el objetivo de:</a:t>
            </a:r>
          </a:p>
          <a:p>
            <a:r>
              <a:rPr lang="es-CL" sz="2400" dirty="0"/>
              <a:t> Mantener contacto e identificar situaciones que puedan afectar el proceso pedagógico de los alumnos,</a:t>
            </a:r>
          </a:p>
          <a:p>
            <a:endParaRPr lang="es-CL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0CDC35B-60EC-4366-A371-B682F9CF8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70466" y="2751244"/>
            <a:ext cx="6319264" cy="553373"/>
          </a:xfrm>
        </p:spPr>
        <p:txBody>
          <a:bodyPr/>
          <a:lstStyle/>
          <a:p>
            <a:r>
              <a:rPr lang="es-CL" sz="2800" dirty="0"/>
              <a:t>Entrevistas extraordinarias (Presenciales)</a:t>
            </a:r>
          </a:p>
          <a:p>
            <a:pPr algn="ctr"/>
            <a:r>
              <a:rPr lang="es-CL" sz="2800" dirty="0"/>
              <a:t>(Profesores Jefes, directivos  o de asignatura)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A8771D8-A856-47FC-BFB7-05BCF447E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7" y="3327501"/>
            <a:ext cx="5393100" cy="2934999"/>
          </a:xfrm>
        </p:spPr>
        <p:txBody>
          <a:bodyPr/>
          <a:lstStyle/>
          <a:p>
            <a:pPr marL="0" indent="0">
              <a:buNone/>
            </a:pPr>
            <a:r>
              <a:rPr lang="es-CL" sz="2800" dirty="0"/>
              <a:t>Las entrevistas extraordinarias se realizarán con el objetivo de:  Tratar casos disciplinarios, deserción escolar o peligro de repitencia.</a:t>
            </a:r>
          </a:p>
          <a:p>
            <a:endParaRPr lang="es-CL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BE8B62E-C1C3-4777-9EBB-9D8EC41B5DA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7837" y="702157"/>
            <a:ext cx="902970" cy="10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ntrevistas apoderados 1er ciclo – Colegio Sagrados Corazones de La Serena">
            <a:extLst>
              <a:ext uri="{FF2B5EF4-FFF2-40B4-BE49-F238E27FC236}">
                <a16:creationId xmlns:a16="http://schemas.microsoft.com/office/drawing/2014/main" id="{26DBD173-47B1-4938-8548-F7C194C20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16" y="5497829"/>
            <a:ext cx="2861942" cy="13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ENCIÓN PERSONALIZADA DE APODERADOS MARTES 15/10 | Educación Adventista">
            <a:extLst>
              <a:ext uri="{FF2B5EF4-FFF2-40B4-BE49-F238E27FC236}">
                <a16:creationId xmlns:a16="http://schemas.microsoft.com/office/drawing/2014/main" id="{6722AFEB-5891-4817-8A1C-F79BD5A00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01" y="5259186"/>
            <a:ext cx="2975200" cy="15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6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21294B6-BC50-49DF-BC12-C570B521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/>
              <a:t>11, LIBRO DIGITAL “LIRMI”  Para el año 2022 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604C290D-F77F-445E-A564-46C5A6C11A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7962" y="1884247"/>
            <a:ext cx="9292590" cy="486916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341768E-9584-499F-ABCD-E487F6D9A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189" y="2064994"/>
            <a:ext cx="2801389" cy="910961"/>
          </a:xfrm>
          <a:prstGeom prst="rect">
            <a:avLst/>
          </a:prstGeom>
        </p:spPr>
      </p:pic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B07F6678-1275-45F1-BB36-A9B4B640C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1884247"/>
            <a:ext cx="5422392" cy="3976804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23BAED-CF7D-4C50-81F9-B8E9D944C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8047" y="849933"/>
            <a:ext cx="668489" cy="7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1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96E20-8E82-40B5-82D7-631C70FC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Capacitaciones para Apoderados año 2022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88310D-6B9A-4BE9-AA74-7B6EE04521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b="1" dirty="0"/>
              <a:t>Capacitación apoderados nuevos para la plataforma Microsoft Teams se realizará el martes 28 de febrero a las 19:00 horas </a:t>
            </a:r>
          </a:p>
          <a:p>
            <a:r>
              <a:rPr lang="es-CL" dirty="0"/>
              <a:t>Se enviará a su correo personal un código QR para ingresar.</a:t>
            </a:r>
          </a:p>
          <a:p>
            <a:r>
              <a:rPr lang="es-CL" dirty="0"/>
              <a:t>Encargado de la capacitación es don Eduardo Navarro administrador de la plataforma.</a:t>
            </a:r>
          </a:p>
          <a:p>
            <a:r>
              <a:rPr lang="es-CL" dirty="0"/>
              <a:t>Se entregará una cuenta  y una clave para su ingreso durante el año 2022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4100B6-CEEA-4FDD-9CBA-FC027ABA7F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b="1" dirty="0"/>
              <a:t>Capacitación para todos los apoderados sobre el LIRMI “Libro digital”, se realizará por jornada en la plataforma Microsoft Teams a las 19:00 horas:</a:t>
            </a:r>
          </a:p>
          <a:p>
            <a:r>
              <a:rPr lang="es-CL" dirty="0"/>
              <a:t>Cursos Jornada de la Mañana: jueves 03 de marzo 2022</a:t>
            </a:r>
          </a:p>
          <a:p>
            <a:r>
              <a:rPr lang="es-CL" dirty="0"/>
              <a:t>Cursos Jornada de la tarde: viernes 04 de marzo 2022</a:t>
            </a:r>
          </a:p>
          <a:p>
            <a:endParaRPr lang="es-CL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F161C27-15C3-4751-8134-FB079EC39CC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7837" y="702157"/>
            <a:ext cx="902970" cy="10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3269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0D591-A858-4FAB-9566-AE377CA2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Profesores Jefes año 2022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92F40F15-F890-44D6-B1D8-9BE3005DD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	</a:t>
            </a:r>
          </a:p>
          <a:p>
            <a:endParaRPr lang="es-CL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BA4AEF5E-C008-4FD9-87F9-E76B1674DB7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7837" y="702157"/>
            <a:ext cx="902970" cy="10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Tabla 19">
            <a:extLst>
              <a:ext uri="{FF2B5EF4-FFF2-40B4-BE49-F238E27FC236}">
                <a16:creationId xmlns:a16="http://schemas.microsoft.com/office/drawing/2014/main" id="{5606FC08-C171-4BE9-AA02-F30C5E729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195741"/>
              </p:ext>
            </p:extLst>
          </p:nvPr>
        </p:nvGraphicFramePr>
        <p:xfrm>
          <a:off x="420370" y="1948180"/>
          <a:ext cx="554355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67900090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299706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CURSO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DOCENTE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39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dirty="0"/>
                        <a:t>Pre Kinder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María Elena Donoso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3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dirty="0"/>
                        <a:t>7° Básico</a:t>
                      </a:r>
                    </a:p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Lorena Godoy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99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8° Básico</a:t>
                      </a:r>
                    </a:p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Rebeca Vega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97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dirty="0"/>
                        <a:t>1° Medio</a:t>
                      </a:r>
                    </a:p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Camila Silva (Lenguaje)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551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dirty="0"/>
                        <a:t>2° Medio</a:t>
                      </a:r>
                    </a:p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Juan Carlos Césped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24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dirty="0"/>
                        <a:t>3° Medio</a:t>
                      </a:r>
                    </a:p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Nicolas Cerda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74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dirty="0"/>
                        <a:t>4° medio</a:t>
                      </a:r>
                    </a:p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Francisco Águila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71707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3FBB9F54-7D63-46CF-8B44-2A8911877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176359"/>
              </p:ext>
            </p:extLst>
          </p:nvPr>
        </p:nvGraphicFramePr>
        <p:xfrm>
          <a:off x="6228082" y="1948180"/>
          <a:ext cx="552323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170">
                  <a:extLst>
                    <a:ext uri="{9D8B030D-6E8A-4147-A177-3AD203B41FA5}">
                      <a16:colId xmlns:a16="http://schemas.microsoft.com/office/drawing/2014/main" val="138816208"/>
                    </a:ext>
                  </a:extLst>
                </a:gridCol>
                <a:gridCol w="3909060">
                  <a:extLst>
                    <a:ext uri="{9D8B030D-6E8A-4147-A177-3AD203B41FA5}">
                      <a16:colId xmlns:a16="http://schemas.microsoft.com/office/drawing/2014/main" val="29825042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CURSO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DOCENTE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9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dirty="0"/>
                        <a:t>Kinder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Marcela Fernández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1° Básico</a:t>
                      </a:r>
                    </a:p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Macarena Romero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07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2° Básico</a:t>
                      </a:r>
                    </a:p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Paula Andaur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984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3° Básico</a:t>
                      </a:r>
                    </a:p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Rosa Donoso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87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4° Básico</a:t>
                      </a:r>
                    </a:p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Leonardo Soto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533640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5° Básico</a:t>
                      </a:r>
                    </a:p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Felipe González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745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6° Básico</a:t>
                      </a:r>
                    </a:p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Fernanda Berrios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802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890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4CF16-B1BC-4827-8035-3CF94C02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12. Diagnóstico Integral de Aprendizajes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5DD1B5-F2C8-4B63-8156-CA3E991905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b="1" dirty="0"/>
              <a:t>Agencia de Calidad de la Educación pondrá a disposición de todo el sistema escolar una evaluación diagnóstica</a:t>
            </a:r>
          </a:p>
          <a:p>
            <a:endParaRPr lang="es-CL" b="1" dirty="0"/>
          </a:p>
          <a:p>
            <a:endParaRPr lang="es-CL" b="1" dirty="0"/>
          </a:p>
          <a:p>
            <a:endParaRPr lang="es-CL" b="1" dirty="0"/>
          </a:p>
          <a:p>
            <a:endParaRPr lang="es-CL" b="1" dirty="0"/>
          </a:p>
          <a:p>
            <a:endParaRPr lang="es-CL" b="1" dirty="0"/>
          </a:p>
          <a:p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D6DB56-D02F-45B2-B40B-BB9D770A3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1743458"/>
            <a:ext cx="5422392" cy="5194551"/>
          </a:xfrm>
        </p:spPr>
        <p:txBody>
          <a:bodyPr/>
          <a:lstStyle/>
          <a:p>
            <a:r>
              <a:rPr lang="es-CL" b="1" dirty="0"/>
              <a:t>Esta evaluación diagnóstica deberá realizarse a más tardar el 15 de marzo, y podrá ser complementada por evaluaciones propias de los establecimientos educacionales. </a:t>
            </a:r>
            <a:endParaRPr lang="es-CL" dirty="0"/>
          </a:p>
          <a:p>
            <a:r>
              <a:rPr lang="es-CL" b="1" dirty="0"/>
              <a:t>Para 2022, se contemplan tres evaluaciones a lo largo del año escolar: </a:t>
            </a:r>
          </a:p>
          <a:p>
            <a:r>
              <a:rPr lang="es-CL" dirty="0"/>
              <a:t>•Diagnóstico (a comienzos del año escolar)</a:t>
            </a:r>
          </a:p>
          <a:p>
            <a:r>
              <a:rPr lang="es-CL" dirty="0"/>
              <a:t>•Monitoreo intermedio (a la mitad)</a:t>
            </a:r>
          </a:p>
          <a:p>
            <a:r>
              <a:rPr lang="es-CL" dirty="0"/>
              <a:t>•Evaluación de cierre (finalizando el año)</a:t>
            </a:r>
          </a:p>
          <a:p>
            <a:endParaRPr lang="es-CL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9FBA48C-BC03-4738-8186-BD6BCD5A4DD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7837" y="702157"/>
            <a:ext cx="902970" cy="10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DD43E6-2F57-4EB1-BD7D-969B384D4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38" y="3429000"/>
            <a:ext cx="4482299" cy="244757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96ECAF4-BA53-49BA-ABE0-601766EA874C}"/>
              </a:ext>
            </a:extLst>
          </p:cNvPr>
          <p:cNvSpPr txBox="1"/>
          <p:nvPr/>
        </p:nvSpPr>
        <p:spPr>
          <a:xfrm>
            <a:off x="3829050" y="5861050"/>
            <a:ext cx="5234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Solo evaluaciones presenciales</a:t>
            </a:r>
          </a:p>
        </p:txBody>
      </p:sp>
    </p:spTree>
    <p:extLst>
      <p:ext uri="{BB962C8B-B14F-4D97-AF65-F5344CB8AC3E}">
        <p14:creationId xmlns:p14="http://schemas.microsoft.com/office/powerpoint/2010/main" val="814592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64561-B91D-4AE4-8357-C01695F6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95" y="1210948"/>
            <a:ext cx="11029616" cy="988332"/>
          </a:xfrm>
        </p:spPr>
        <p:txBody>
          <a:bodyPr/>
          <a:lstStyle/>
          <a:p>
            <a:r>
              <a:rPr lang="es-CL" b="1" dirty="0"/>
              <a:t>13. Leo y Sumo Primero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CD758C-3424-4CF3-B033-2BE1CFD03B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CL" sz="2400" b="1" dirty="0"/>
              <a:t>Leo y Sumo Primero</a:t>
            </a:r>
            <a:endParaRPr lang="es-CL" sz="2400" dirty="0"/>
          </a:p>
          <a:p>
            <a:r>
              <a:rPr lang="es-CL" sz="2400" b="1" dirty="0"/>
              <a:t>Los Planes Leo y Sumo Primero continuarán apoyando el desarrollo de las habilidades lectoescritoras y matemáticas de los estudiantes de 1°a 4°básico. </a:t>
            </a:r>
            <a:endParaRPr lang="es-CL" sz="2400" dirty="0"/>
          </a:p>
        </p:txBody>
      </p:sp>
      <p:pic>
        <p:nvPicPr>
          <p:cNvPr id="2050" name="Picture 2" descr="Leo y Sumo Primero - Aprendo en Línea - ESTUDIANTE. Currículum Nacional.  Ministerio de Educación">
            <a:extLst>
              <a:ext uri="{FF2B5EF4-FFF2-40B4-BE49-F238E27FC236}">
                <a16:creationId xmlns:a16="http://schemas.microsoft.com/office/drawing/2014/main" id="{AEED1554-F4EE-457B-9F38-7A73E259BB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03" y="2296583"/>
            <a:ext cx="5564104" cy="41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090DD5C-2430-492E-828A-C3D5760E2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521" y="729658"/>
            <a:ext cx="90228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9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C9B60CB-8C51-4015-868D-A2B108C2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14. TALLERES EXTRAPROGRAMATICOS 2022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904FDFE-9C00-4C59-903F-056EC4D69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4860" y="1923168"/>
            <a:ext cx="7015948" cy="47870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C9F68F5-600B-426D-8F90-D1FDFFAA9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236" y="3163018"/>
            <a:ext cx="902286" cy="10120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6775927-8A68-4F35-AF7B-64FD6CEE6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522" y="703932"/>
            <a:ext cx="902286" cy="10120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81BAE0B-BEEE-4814-9CA9-7028C5A4B717}"/>
              </a:ext>
            </a:extLst>
          </p:cNvPr>
          <p:cNvSpPr txBox="1"/>
          <p:nvPr/>
        </p:nvSpPr>
        <p:spPr>
          <a:xfrm>
            <a:off x="445770" y="2262848"/>
            <a:ext cx="41490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Se retomarán los talleres presenciales a contar del mes  Abril en diferentes áreas: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 Artística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Musical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Danza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Deportiva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Técnicos pedagógicos (Reforzamiento)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Idiomas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Científicas</a:t>
            </a:r>
          </a:p>
          <a:p>
            <a:endParaRPr lang="es-CL" sz="2400" dirty="0"/>
          </a:p>
          <a:p>
            <a:endParaRPr lang="es-CL" sz="2400" dirty="0"/>
          </a:p>
          <a:p>
            <a:r>
              <a:rPr lang="es-CL" dirty="0"/>
              <a:t>Las inscripciones se realizaran en el correo a contar del mes marzo:</a:t>
            </a:r>
          </a:p>
          <a:p>
            <a:r>
              <a:rPr lang="es-CL" dirty="0" err="1">
                <a:solidFill>
                  <a:srgbClr val="0070C0"/>
                </a:solidFill>
              </a:rPr>
              <a:t>fhsconvivencia@gmail</a:t>
            </a:r>
            <a:r>
              <a:rPr lang="es-CL" dirty="0">
                <a:solidFill>
                  <a:srgbClr val="0070C0"/>
                </a:solidFill>
              </a:rPr>
              <a:t>,.</a:t>
            </a:r>
            <a:r>
              <a:rPr lang="es-CL" dirty="0" err="1">
                <a:solidFill>
                  <a:srgbClr val="0070C0"/>
                </a:solidFill>
              </a:rPr>
              <a:t>com</a:t>
            </a:r>
            <a:endParaRPr lang="es-CL" dirty="0">
              <a:solidFill>
                <a:srgbClr val="0070C0"/>
              </a:solidFill>
            </a:endParaRP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47706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93B5B-AD57-41F6-BDAB-6CC6D7FC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15. Protocolos de seguridad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ACE0CC8-BDBD-47EC-A32B-3B614DAF4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410" y="2206620"/>
            <a:ext cx="7867901" cy="5083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/>
              <a:t>Se mantendrán las medidas preventivas que indiquen los ministerios de Salud y de Educación según la fase en que se encuentre la comuna de viña del mar.</a:t>
            </a:r>
          </a:p>
          <a:p>
            <a:r>
              <a:rPr lang="es-CL" sz="2400" dirty="0"/>
              <a:t>El colegio se mantendrá abierto en todas las fases</a:t>
            </a:r>
          </a:p>
          <a:p>
            <a:r>
              <a:rPr lang="es-CL" sz="2400" dirty="0"/>
              <a:t>El aforo se mantendrá en un 100% en la sala de clases</a:t>
            </a:r>
          </a:p>
          <a:p>
            <a:r>
              <a:rPr lang="es-CL" sz="2400" dirty="0"/>
              <a:t>Se mantendrán las medidas preventivas en los lugares de uso común (mascarilla, lavado de manos, aforos, distanciamiento social, uso de gel alcohol etc.).</a:t>
            </a:r>
          </a:p>
          <a:p>
            <a:pPr marL="0" indent="0">
              <a:buNone/>
            </a:pPr>
            <a:endParaRPr lang="es-CL" sz="3400" dirty="0"/>
          </a:p>
          <a:p>
            <a:endParaRPr lang="es-CL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9A2C2ED-F196-4700-9154-92261003AC7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7837" y="702157"/>
            <a:ext cx="902970" cy="10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0C0A713-3219-48CD-BE5D-8A7F44A897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95311" y="2206620"/>
            <a:ext cx="3850916" cy="46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75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DC21F15-44B9-43A2-89E4-CE3EF4951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7954"/>
            <a:ext cx="6096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2A2E98E-824F-4B4E-AD3C-053BBBA9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B430F3-DEE3-40E9-926B-C2F17E43A1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F856606-BF00-44D1-B8A6-4BD3DD0BE1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97954"/>
            <a:ext cx="6176351" cy="687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CD9E7-D71F-4E9D-884E-D085F5885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1.- Año escolar 2022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49E4C7-FF98-40BB-B413-3119C26AB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521" y="729658"/>
            <a:ext cx="902286" cy="1012024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58194756-6352-4E12-B42B-706085134F61}"/>
              </a:ext>
            </a:extLst>
          </p:cNvPr>
          <p:cNvSpPr txBox="1"/>
          <p:nvPr/>
        </p:nvSpPr>
        <p:spPr>
          <a:xfrm>
            <a:off x="499110" y="2064508"/>
            <a:ext cx="55307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L" sz="2400" b="1" dirty="0">
                <a:latin typeface="Calibri" panose="020F0502020204030204" pitchFamily="34" charset="0"/>
              </a:rPr>
              <a:t>Presencialidad Obligatoria</a:t>
            </a:r>
          </a:p>
          <a:p>
            <a:endParaRPr lang="es-CL" sz="2400" dirty="0">
              <a:latin typeface="Calibri" panose="020F0502020204030204" pitchFamily="34" charset="0"/>
            </a:endParaRPr>
          </a:p>
          <a:p>
            <a:r>
              <a:rPr lang="es-CL" sz="2000" dirty="0">
                <a:latin typeface="Calibri" panose="020F0502020204030204" pitchFamily="34" charset="0"/>
              </a:rPr>
              <a:t>Considerando los múltiples beneficios de la experiencia educativa presencial, se retoma la asistencia presencial obligatoria de los estudiantes en todos los niveles.</a:t>
            </a:r>
          </a:p>
          <a:p>
            <a:endParaRPr lang="es-CL" sz="2400" b="1" dirty="0">
              <a:latin typeface="Calibri" panose="020F0502020204030204" pitchFamily="34" charset="0"/>
            </a:endParaRPr>
          </a:p>
          <a:p>
            <a:r>
              <a:rPr lang="es-CL" sz="2000" dirty="0">
                <a:latin typeface="Calibri" panose="020F0502020204030204" pitchFamily="34" charset="0"/>
              </a:rPr>
              <a:t>Para el mes de marzo de 2022 la vacunación en esquema completo de los menores de 18 años se encontrará finalizada</a:t>
            </a:r>
          </a:p>
          <a:p>
            <a:endParaRPr lang="es-CL" sz="2200" dirty="0">
              <a:latin typeface="Calibri" panose="020F0502020204030204" pitchFamily="34" charset="0"/>
            </a:endParaRPr>
          </a:p>
          <a:p>
            <a:pPr algn="ctr"/>
            <a:r>
              <a:rPr lang="es-CL" sz="2200" b="1" dirty="0">
                <a:latin typeface="Calibri" panose="020F0502020204030204" pitchFamily="34" charset="0"/>
              </a:rPr>
              <a:t>“Con ello, se retoman las normas que regulan el funcionamiento del sistema escolar chileno” 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A8FBBAB2-34BB-4399-8389-B06B02452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921" y="2064508"/>
            <a:ext cx="5428969" cy="45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45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AEB1B-89FD-4915-BC5B-7C822260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75" y="1149079"/>
            <a:ext cx="11029616" cy="988332"/>
          </a:xfrm>
        </p:spPr>
        <p:txBody>
          <a:bodyPr>
            <a:normAutofit fontScale="90000"/>
          </a:bodyPr>
          <a:lstStyle/>
          <a:p>
            <a:r>
              <a:rPr lang="es-CL" sz="3200" b="1" dirty="0"/>
              <a:t/>
            </a:r>
            <a:br>
              <a:rPr lang="es-CL" sz="3200" b="1" dirty="0"/>
            </a:br>
            <a:r>
              <a:rPr lang="es-CL" sz="3200" b="1" dirty="0"/>
              <a:t>Protocolos Sanitarios</a:t>
            </a:r>
            <a:r>
              <a:rPr lang="es-CL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/>
            </a:r>
            <a:br>
              <a:rPr lang="es-CL" dirty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E7F71A-416D-4E0D-94FD-B8330F852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2624" y="1087543"/>
            <a:ext cx="5422390" cy="3633047"/>
          </a:xfrm>
        </p:spPr>
        <p:txBody>
          <a:bodyPr/>
          <a:lstStyle/>
          <a:p>
            <a:pPr marL="0" indent="0">
              <a:buNone/>
            </a:pPr>
            <a:r>
              <a:rPr lang="es-CL" sz="2400" dirty="0"/>
              <a:t>Los protocolos con medidas de protección y prevención sanitaria para los establecimientos educacionales seguirán vigentes, de acuerdo a lo que disponga las autoridades sanitarias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E6BB8E-42C9-4736-8320-291F5415A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6988" y="978111"/>
            <a:ext cx="5607226" cy="4491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/>
              <a:t>En el caso de que un establecimiento deba suspender las clases presenciales de uno o más cursos por la aplicación de los protocolos sanitarios vigentes, se velara por mantener la continuidad de los aprendizajes de esos estudiantes en modalidad remota, mientras dure esta situación excepcional.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294A7B-9F7A-4671-8651-C698CB0D1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521" y="717812"/>
            <a:ext cx="902286" cy="10120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E16F53-6148-4DDD-8D85-742704D95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01" y="4641487"/>
            <a:ext cx="3474720" cy="17723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122A70E-D23F-43F2-886F-07A00AF28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24" y="4024888"/>
            <a:ext cx="5316686" cy="26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98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73487" y="485552"/>
            <a:ext cx="11294772" cy="1115945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Baskerville Old Face" panose="02020602080505020303" pitchFamily="18" charset="0"/>
              </a:rPr>
              <a:t>EN EL HOGAR ANTES DE SALIR AL COLEGIO</a:t>
            </a:r>
            <a:r>
              <a:rPr lang="es-ES" dirty="0">
                <a:latin typeface="Baskerville Old Face" panose="02020602080505020303" pitchFamily="18" charset="0"/>
              </a:rPr>
              <a:t/>
            </a:r>
            <a:br>
              <a:rPr lang="es-ES" dirty="0">
                <a:latin typeface="Baskerville Old Face" panose="02020602080505020303" pitchFamily="18" charset="0"/>
              </a:rPr>
            </a:br>
            <a:endParaRPr lang="es-ES" dirty="0"/>
          </a:p>
        </p:txBody>
      </p:sp>
      <p:pic>
        <p:nvPicPr>
          <p:cNvPr id="5" name="Picture 2" descr="非接触型体温計で体温を測る女の子のイラスト（カラー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2" y="2264645"/>
            <a:ext cx="4433698" cy="39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sultado de imagen de MASCARILLA CARIC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Resultado de imagen de MASCARILLA CARICATURA"/>
          <p:cNvSpPr>
            <a:spLocks noChangeAspect="1" noChangeArrowheads="1"/>
          </p:cNvSpPr>
          <p:nvPr/>
        </p:nvSpPr>
        <p:spPr bwMode="auto">
          <a:xfrm>
            <a:off x="5395129" y="3472354"/>
            <a:ext cx="1460249" cy="146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4" name="Picture 10" descr="Síntomas de la covid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11185"/>
            <a:ext cx="4455473" cy="39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>
          <a:xfrm>
            <a:off x="515492" y="986989"/>
            <a:ext cx="11056727" cy="819352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>
                <a:solidFill>
                  <a:schemeClr val="bg1"/>
                </a:solidFill>
                <a:latin typeface="Baskerville Old Face" panose="02020602080505020303" pitchFamily="18" charset="0"/>
              </a:rPr>
              <a:t>TOMATE LA TEMPERATURA Y VERIFICAR SI TIENES SÍNTOMAS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809756" y="6373767"/>
            <a:ext cx="663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Roboto"/>
              </a:rPr>
              <a:t>Atentos si el termómetro rebasa los 37 grados centígrados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98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07975" y="710360"/>
            <a:ext cx="11294772" cy="1115945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Baskerville Old Face" panose="02020602080505020303" pitchFamily="18" charset="0"/>
              </a:rPr>
              <a:t>EN EL HOGAR ANTES DE SALIR AL COLEGIO</a:t>
            </a:r>
            <a:r>
              <a:rPr lang="es-ES" dirty="0">
                <a:latin typeface="Baskerville Old Face" panose="02020602080505020303" pitchFamily="18" charset="0"/>
              </a:rPr>
              <a:t/>
            </a:r>
            <a:br>
              <a:rPr lang="es-ES" dirty="0">
                <a:latin typeface="Baskerville Old Face" panose="02020602080505020303" pitchFamily="18" charset="0"/>
              </a:rPr>
            </a:br>
            <a:endParaRPr lang="es-ES" dirty="0"/>
          </a:p>
        </p:txBody>
      </p:sp>
      <p:sp>
        <p:nvSpPr>
          <p:cNvPr id="2" name="AutoShape 2" descr="Resultado de imagen de MASCARILLA CARIC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Resultado de imagen de MASCARILLA CARICATURA"/>
          <p:cNvSpPr>
            <a:spLocks noChangeAspect="1" noChangeArrowheads="1"/>
          </p:cNvSpPr>
          <p:nvPr/>
        </p:nvSpPr>
        <p:spPr bwMode="auto">
          <a:xfrm>
            <a:off x="5395129" y="3472354"/>
            <a:ext cx="1460249" cy="146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403967" y="1330515"/>
            <a:ext cx="7611414" cy="5590305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es-ES" sz="2400" dirty="0">
                <a:latin typeface="Baskerville Old Face" panose="02020602080505020303" pitchFamily="18" charset="0"/>
              </a:rPr>
              <a:t>PREPARA Y GUARDA TU COLACIÓN SALUDABLE “RECUERDA”</a:t>
            </a:r>
          </a:p>
          <a:p>
            <a:pPr lvl="3"/>
            <a:r>
              <a:rPr lang="es-ES" b="1" dirty="0">
                <a:latin typeface="Baskerville Old Face" panose="02020602080505020303" pitchFamily="18" charset="0"/>
              </a:rPr>
              <a:t>Tiene que venir sellados de fábrica o en el hogar.</a:t>
            </a:r>
          </a:p>
          <a:p>
            <a:pPr lvl="3"/>
            <a:endParaRPr lang="es-ES" b="1" dirty="0">
              <a:latin typeface="Baskerville Old Face" panose="02020602080505020303" pitchFamily="18" charset="0"/>
            </a:endParaRPr>
          </a:p>
          <a:p>
            <a:pPr lvl="3"/>
            <a:endParaRPr lang="es-ES" b="1" dirty="0">
              <a:latin typeface="Baskerville Old Face" panose="02020602080505020303" pitchFamily="18" charset="0"/>
            </a:endParaRPr>
          </a:p>
          <a:p>
            <a:pPr lvl="3"/>
            <a:endParaRPr lang="es-ES" b="1" dirty="0">
              <a:latin typeface="Baskerville Old Face" panose="02020602080505020303" pitchFamily="18" charset="0"/>
            </a:endParaRPr>
          </a:p>
          <a:p>
            <a:pPr lvl="3"/>
            <a:endParaRPr lang="es-ES" b="1" dirty="0">
              <a:latin typeface="Baskerville Old Face" panose="02020602080505020303" pitchFamily="18" charset="0"/>
            </a:endParaRPr>
          </a:p>
          <a:p>
            <a:pPr marL="1371600" lvl="3" indent="0">
              <a:buNone/>
            </a:pPr>
            <a:endParaRPr lang="es-ES" b="1" dirty="0">
              <a:latin typeface="Baskerville Old Face" panose="02020602080505020303" pitchFamily="18" charset="0"/>
            </a:endParaRPr>
          </a:p>
          <a:p>
            <a:pPr marL="1371600" lvl="3" indent="0">
              <a:buNone/>
            </a:pPr>
            <a:endParaRPr lang="es-ES" b="1" dirty="0">
              <a:latin typeface="Baskerville Old Face" panose="02020602080505020303" pitchFamily="18" charset="0"/>
            </a:endParaRPr>
          </a:p>
          <a:p>
            <a:pPr marL="1371600" lvl="3" indent="0">
              <a:buNone/>
            </a:pPr>
            <a:endParaRPr lang="es-ES" b="1" dirty="0">
              <a:latin typeface="Baskerville Old Face" panose="02020602080505020303" pitchFamily="18" charset="0"/>
            </a:endParaRPr>
          </a:p>
          <a:p>
            <a:pPr marL="1371600" lvl="3" indent="0">
              <a:buNone/>
            </a:pPr>
            <a:endParaRPr lang="es-ES" b="1" dirty="0">
              <a:latin typeface="Baskerville Old Face" panose="02020602080505020303" pitchFamily="18" charset="0"/>
            </a:endParaRPr>
          </a:p>
          <a:p>
            <a:pPr lvl="3"/>
            <a:r>
              <a:rPr lang="es-ES" sz="1600" b="1" dirty="0">
                <a:latin typeface="Baskerville Old Face" panose="02020602080505020303" pitchFamily="18" charset="0"/>
              </a:rPr>
              <a:t>Los envases y residuos deben ser depositados por los estudiantes en los tachos  según corresponda.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705080" y="6352110"/>
            <a:ext cx="454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LAVA TUS MANOS</a:t>
            </a:r>
          </a:p>
        </p:txBody>
      </p:sp>
      <p:pic>
        <p:nvPicPr>
          <p:cNvPr id="17" name="Picture 6" descr="Resultado de imagen de DESAYUNO ALMUERZO CARICATU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44" y="2948874"/>
            <a:ext cx="3867689" cy="365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960344" y="1965401"/>
            <a:ext cx="4185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Baskerville Old Face" panose="02020602080505020303" pitchFamily="18" charset="0"/>
              </a:rPr>
              <a:t>TOMA TU DESAYUNO O ALMUERZO SEGÚN TU JORNADA</a:t>
            </a:r>
          </a:p>
        </p:txBody>
      </p:sp>
      <p:pic>
        <p:nvPicPr>
          <p:cNvPr id="5134" name="Picture 14" descr="Resultado de imagen de sellados colaciones leche individ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42" y="3201101"/>
            <a:ext cx="2081549" cy="20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sultado de imagen de alimentos sellados colacio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758" y="3152857"/>
            <a:ext cx="1502142" cy="1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Resultado de imagen de fruta sell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45" y="3201101"/>
            <a:ext cx="1986193" cy="198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Resultado de imagen de eliminar deseños de alimentoscaricatu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991" y="3651675"/>
            <a:ext cx="2394650" cy="187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370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65163" y="363898"/>
            <a:ext cx="11029616" cy="988332"/>
          </a:xfrm>
        </p:spPr>
        <p:txBody>
          <a:bodyPr/>
          <a:lstStyle/>
          <a:p>
            <a:pPr algn="ctr"/>
            <a:r>
              <a:rPr lang="es-ES" dirty="0">
                <a:latin typeface="Baskerville Old Face" panose="02020602080505020303" pitchFamily="18" charset="0"/>
              </a:rPr>
              <a:t>EN LAS SALAS DE CLASES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latin typeface="Baskerville Old Face" panose="02020602080505020303" pitchFamily="18" charset="0"/>
              </a:rPr>
              <a:t>Se limpiará la salas de clases entre recreos  </a:t>
            </a:r>
          </a:p>
        </p:txBody>
      </p:sp>
      <p:pic>
        <p:nvPicPr>
          <p:cNvPr id="5" name="Picture 2" descr="Resultado de imagen de limpieza de sala de clases en pandemia  caricatu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163" y="3220400"/>
            <a:ext cx="4249737" cy="350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>
          <a:xfrm>
            <a:off x="6162341" y="2106938"/>
            <a:ext cx="5532438" cy="823912"/>
          </a:xfrm>
        </p:spPr>
        <p:txBody>
          <a:bodyPr>
            <a:normAutofit fontScale="85000" lnSpcReduction="20000"/>
          </a:bodyPr>
          <a:lstStyle/>
          <a:p>
            <a:r>
              <a:rPr lang="es-ES" dirty="0">
                <a:latin typeface="Baskerville Old Face" panose="02020602080505020303" pitchFamily="18" charset="0"/>
              </a:rPr>
              <a:t>Se recomienda que de todas formas antes de utilizar el escritorio cada alumno o funcionario lo limpie nuevamente con su kit de seguridad</a:t>
            </a:r>
          </a:p>
        </p:txBody>
      </p:sp>
      <p:pic>
        <p:nvPicPr>
          <p:cNvPr id="15362" name="Picture 2" descr="Resultado de imagen de limpieza de la mesa   por el alumno caricatur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909" y="3266120"/>
            <a:ext cx="3904832" cy="35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35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63D06FE-BA08-4E1F-A404-522E1CC9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Capacitación para los alumnos y funcionarios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00450689-5EC9-46FF-A93A-0B8E878768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L" dirty="0"/>
              <a:t>PLAN DE MANEJO </a:t>
            </a:r>
            <a:r>
              <a:rPr lang="es-CL" b="1" dirty="0"/>
              <a:t>DE CORONAVIRUS EN CHILE FRENTE A NUEVA VARIANTE ÓMICRON </a:t>
            </a:r>
            <a:endParaRPr lang="es-CL" dirty="0"/>
          </a:p>
          <a:p>
            <a:pPr marL="0" indent="0" algn="ctr">
              <a:buNone/>
            </a:pPr>
            <a:r>
              <a:rPr lang="es-CL" b="1" dirty="0"/>
              <a:t>Vigencia desde el 20 de enero: esto aplica para casos y contactos que se confirman a partir de esta fecha</a:t>
            </a:r>
            <a:endParaRPr lang="es-CL" dirty="0"/>
          </a:p>
          <a:p>
            <a:pPr marL="0" indent="0" algn="ctr">
              <a:buNone/>
            </a:pPr>
            <a:r>
              <a:rPr lang="es-CL" b="1" dirty="0"/>
              <a:t>#</a:t>
            </a:r>
            <a:r>
              <a:rPr lang="es-CL" b="1" dirty="0" err="1"/>
              <a:t>Cuidémonos</a:t>
            </a:r>
            <a:r>
              <a:rPr lang="es-CL" dirty="0" err="1"/>
              <a:t>Entre</a:t>
            </a:r>
            <a:r>
              <a:rPr lang="es-CL" b="1" dirty="0" err="1"/>
              <a:t>Todos</a:t>
            </a:r>
            <a:r>
              <a:rPr lang="es-CL" b="1" dirty="0"/>
              <a:t> </a:t>
            </a:r>
            <a:endParaRPr lang="es-CL" dirty="0"/>
          </a:p>
          <a:p>
            <a:endParaRPr lang="es-CL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10A8EB89-2983-4183-94A3-D9A333A6A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9" y="2228003"/>
            <a:ext cx="5422392" cy="3633047"/>
          </a:xfrm>
        </p:spPr>
        <p:txBody>
          <a:bodyPr/>
          <a:lstStyle/>
          <a:p>
            <a:endParaRPr lang="es-CL" dirty="0"/>
          </a:p>
          <a:p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FF5E0FE-65D5-4FB9-BB1A-60FBBB098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521" y="763116"/>
            <a:ext cx="902286" cy="10120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EE773E0-B4B6-4728-805A-87918EF13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110" y="2432642"/>
            <a:ext cx="4411979" cy="156785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FA61E49-A078-427C-B423-2C419C0D8292}"/>
              </a:ext>
            </a:extLst>
          </p:cNvPr>
          <p:cNvSpPr txBox="1"/>
          <p:nvPr/>
        </p:nvSpPr>
        <p:spPr>
          <a:xfrm>
            <a:off x="6377940" y="4183380"/>
            <a:ext cx="4949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Se realizara capacitación sobre los protocolos </a:t>
            </a:r>
            <a:r>
              <a:rPr lang="es-CL" dirty="0" err="1"/>
              <a:t>Covid</a:t>
            </a:r>
            <a:r>
              <a:rPr lang="es-CL" dirty="0"/>
              <a:t> a funcionarios y alumnos durante la 1° semana de clases para fortalecer el auto cuidado y el de los demás.</a:t>
            </a:r>
          </a:p>
        </p:txBody>
      </p:sp>
    </p:spTree>
    <p:extLst>
      <p:ext uri="{BB962C8B-B14F-4D97-AF65-F5344CB8AC3E}">
        <p14:creationId xmlns:p14="http://schemas.microsoft.com/office/powerpoint/2010/main" val="301009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C6E46-4057-49B6-8F64-5B68C438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2. </a:t>
            </a:r>
            <a:r>
              <a:rPr lang="es-CL" dirty="0"/>
              <a:t>INICIO DEL AÑO ESCOLAR 2022 </a:t>
            </a:r>
            <a:r>
              <a:rPr lang="es-CL" sz="3200" dirty="0"/>
              <a:t>(</a:t>
            </a:r>
            <a:r>
              <a:rPr lang="es-CL" sz="2700" dirty="0"/>
              <a:t>Miércoles 02 de marzo) 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658D773-7CBE-4F83-976B-5FA681E574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0039" y="1897380"/>
            <a:ext cx="5775961" cy="4800599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8767C26-7726-4DB2-9672-C322630D7F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52162" y="1897380"/>
            <a:ext cx="6019799" cy="4800599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CD8DC2E1-5D2F-44BC-878E-756EB597E64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4996" y="729658"/>
            <a:ext cx="765811" cy="9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29B36082-052C-43AB-BE28-FFA1D2D154A3}"/>
              </a:ext>
            </a:extLst>
          </p:cNvPr>
          <p:cNvSpPr/>
          <p:nvPr/>
        </p:nvSpPr>
        <p:spPr>
          <a:xfrm>
            <a:off x="7852410" y="2903220"/>
            <a:ext cx="502920" cy="32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ara sonriente 10">
            <a:extLst>
              <a:ext uri="{FF2B5EF4-FFF2-40B4-BE49-F238E27FC236}">
                <a16:creationId xmlns:a16="http://schemas.microsoft.com/office/drawing/2014/main" id="{F6CD06F8-AEF4-4277-9ACE-CBACD117A96D}"/>
              </a:ext>
            </a:extLst>
          </p:cNvPr>
          <p:cNvSpPr/>
          <p:nvPr/>
        </p:nvSpPr>
        <p:spPr>
          <a:xfrm>
            <a:off x="7155180" y="2868930"/>
            <a:ext cx="400050" cy="388620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72B1C4CC-81B9-4919-A5E1-192476D46881}"/>
              </a:ext>
            </a:extLst>
          </p:cNvPr>
          <p:cNvSpPr/>
          <p:nvPr/>
        </p:nvSpPr>
        <p:spPr>
          <a:xfrm>
            <a:off x="9304020" y="844258"/>
            <a:ext cx="883920" cy="40161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8A8698F-EAC7-4C7E-9247-31358E144E49}"/>
              </a:ext>
            </a:extLst>
          </p:cNvPr>
          <p:cNvSpPr/>
          <p:nvPr/>
        </p:nvSpPr>
        <p:spPr>
          <a:xfrm>
            <a:off x="1386046" y="4578965"/>
            <a:ext cx="3643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vacaciones</a:t>
            </a:r>
          </a:p>
        </p:txBody>
      </p:sp>
    </p:spTree>
    <p:extLst>
      <p:ext uri="{BB962C8B-B14F-4D97-AF65-F5344CB8AC3E}">
        <p14:creationId xmlns:p14="http://schemas.microsoft.com/office/powerpoint/2010/main" val="119231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40A65C9-7E2B-4384-BACB-35F5136B0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299" y="2947374"/>
            <a:ext cx="5267401" cy="9632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D9A73E-CB73-42CA-8235-91F35863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3. Se retoma Horarios de clases normal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B90214-D24E-4CD2-A02F-8EBEC6492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944793"/>
            <a:ext cx="8604257" cy="4617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CL" sz="2000" b="1" dirty="0">
                <a:solidFill>
                  <a:schemeClr val="tx1"/>
                </a:solidFill>
              </a:rPr>
              <a:t>Horario normal de clases:</a:t>
            </a:r>
            <a:endParaRPr lang="es-CL" sz="2000" dirty="0">
              <a:solidFill>
                <a:schemeClr val="tx1"/>
              </a:solidFill>
            </a:endParaRPr>
          </a:p>
          <a:p>
            <a:r>
              <a:rPr lang="es-CL" b="1" dirty="0">
                <a:solidFill>
                  <a:schemeClr val="tx1"/>
                </a:solidFill>
              </a:rPr>
              <a:t>Jornada de la mañana: </a:t>
            </a:r>
          </a:p>
          <a:p>
            <a:pPr marL="0" indent="0">
              <a:buNone/>
            </a:pPr>
            <a:r>
              <a:rPr lang="es-CL" dirty="0">
                <a:solidFill>
                  <a:schemeClr val="tx1"/>
                </a:solidFill>
              </a:rPr>
              <a:t>lunes a miércoles 07:45 a 14:00 horas.</a:t>
            </a:r>
          </a:p>
          <a:p>
            <a:pPr marL="0" indent="0">
              <a:buNone/>
            </a:pPr>
            <a:r>
              <a:rPr lang="es-CL" dirty="0">
                <a:solidFill>
                  <a:schemeClr val="tx1"/>
                </a:solidFill>
              </a:rPr>
              <a:t>jueves y viernes 07:45 a 13:30 horas.</a:t>
            </a:r>
          </a:p>
          <a:p>
            <a:pPr marL="0" indent="0">
              <a:buNone/>
            </a:pPr>
            <a:endParaRPr lang="es-CL" dirty="0">
              <a:solidFill>
                <a:schemeClr val="tx1"/>
              </a:solidFill>
            </a:endParaRPr>
          </a:p>
          <a:p>
            <a:r>
              <a:rPr lang="es-CL" b="1" dirty="0">
                <a:solidFill>
                  <a:schemeClr val="tx1"/>
                </a:solidFill>
              </a:rPr>
              <a:t>Jornada de tarde: </a:t>
            </a:r>
          </a:p>
          <a:p>
            <a:pPr marL="0" indent="0">
              <a:buNone/>
            </a:pPr>
            <a:r>
              <a:rPr lang="es-CL" dirty="0">
                <a:solidFill>
                  <a:schemeClr val="tx1"/>
                </a:solidFill>
              </a:rPr>
              <a:t> lunes a miércoles 14:30 a 19:15 </a:t>
            </a:r>
            <a:r>
              <a:rPr lang="es-CL" dirty="0" err="1">
                <a:solidFill>
                  <a:schemeClr val="tx1"/>
                </a:solidFill>
              </a:rPr>
              <a:t>hrs</a:t>
            </a:r>
            <a:r>
              <a:rPr lang="es-CL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s-CL" dirty="0">
                <a:solidFill>
                  <a:schemeClr val="tx1"/>
                </a:solidFill>
              </a:rPr>
              <a:t> jueves a viernes 13:45 a 19:15 </a:t>
            </a:r>
            <a:r>
              <a:rPr lang="es-CL" dirty="0" err="1">
                <a:solidFill>
                  <a:schemeClr val="tx1"/>
                </a:solidFill>
              </a:rPr>
              <a:t>hrs</a:t>
            </a:r>
            <a:r>
              <a:rPr lang="es-CL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CL" dirty="0">
              <a:solidFill>
                <a:schemeClr val="tx1"/>
              </a:solidFill>
            </a:endParaRPr>
          </a:p>
          <a:p>
            <a:r>
              <a:rPr lang="es-CL" dirty="0">
                <a:solidFill>
                  <a:schemeClr val="tx1"/>
                </a:solidFill>
              </a:rPr>
              <a:t>Kinder</a:t>
            </a:r>
          </a:p>
          <a:p>
            <a:pPr marL="0" indent="0">
              <a:buNone/>
            </a:pPr>
            <a:r>
              <a:rPr lang="es-CL" dirty="0">
                <a:solidFill>
                  <a:schemeClr val="tx1"/>
                </a:solidFill>
              </a:rPr>
              <a:t>lunes a miércoles 14:30 a 18:15 horas</a:t>
            </a:r>
          </a:p>
          <a:p>
            <a:pPr marL="0" indent="0">
              <a:buNone/>
            </a:pPr>
            <a:r>
              <a:rPr lang="es-CL" dirty="0">
                <a:solidFill>
                  <a:schemeClr val="tx1"/>
                </a:solidFill>
              </a:rPr>
              <a:t>Jueves  a viernes 13: 45  a 18:15 horas</a:t>
            </a:r>
          </a:p>
          <a:p>
            <a:pPr marL="0" indent="0">
              <a:buNone/>
            </a:pPr>
            <a:endParaRPr lang="es-C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L" dirty="0">
              <a:solidFill>
                <a:schemeClr val="tx1"/>
              </a:solidFill>
            </a:endParaRPr>
          </a:p>
          <a:p>
            <a:r>
              <a:rPr lang="es-CL" dirty="0">
                <a:solidFill>
                  <a:schemeClr val="tx1"/>
                </a:solidFill>
              </a:rPr>
              <a:t>Pre Kinder</a:t>
            </a:r>
          </a:p>
          <a:p>
            <a:pPr marL="0" indent="0">
              <a:buNone/>
            </a:pPr>
            <a:r>
              <a:rPr lang="es-CL" dirty="0">
                <a:solidFill>
                  <a:schemeClr val="tx1"/>
                </a:solidFill>
              </a:rPr>
              <a:t>lunes a viernes 08:30 a 13:00, horas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FFD208-4114-43D1-854B-4EDC36583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321" y="1354985"/>
            <a:ext cx="5422392" cy="603347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CL" sz="2000" b="1" dirty="0">
                <a:solidFill>
                  <a:srgbClr val="C00000"/>
                </a:solidFill>
              </a:rPr>
              <a:t>Horario priorizado y diferido de clases en caso de alerta sanitaria</a:t>
            </a:r>
            <a:endParaRPr lang="es-CL" sz="2000" dirty="0">
              <a:solidFill>
                <a:srgbClr val="C00000"/>
              </a:solidFill>
            </a:endParaRPr>
          </a:p>
          <a:p>
            <a:r>
              <a:rPr lang="es-CL" b="1" dirty="0">
                <a:solidFill>
                  <a:srgbClr val="C00000"/>
                </a:solidFill>
              </a:rPr>
              <a:t>Jornada de la mañana: </a:t>
            </a:r>
          </a:p>
          <a:p>
            <a:pPr marL="0" indent="0">
              <a:buNone/>
            </a:pPr>
            <a:r>
              <a:rPr lang="es-CL" dirty="0">
                <a:solidFill>
                  <a:srgbClr val="C00000"/>
                </a:solidFill>
              </a:rPr>
              <a:t>lunes a viernes 07:45 a 12:30, 7°,8° y 1°M</a:t>
            </a:r>
          </a:p>
          <a:p>
            <a:pPr marL="0" indent="0">
              <a:buNone/>
            </a:pPr>
            <a:r>
              <a:rPr lang="es-CL" dirty="0">
                <a:solidFill>
                  <a:srgbClr val="C00000"/>
                </a:solidFill>
              </a:rPr>
              <a:t>lunes a viernes 08:30 a 13:15, 2°, 3° y 4°M</a:t>
            </a:r>
          </a:p>
          <a:p>
            <a:pPr marL="0" indent="0">
              <a:buNone/>
            </a:pPr>
            <a:endParaRPr lang="es-CL" dirty="0">
              <a:solidFill>
                <a:srgbClr val="C00000"/>
              </a:solidFill>
            </a:endParaRPr>
          </a:p>
          <a:p>
            <a:r>
              <a:rPr lang="es-CL" b="1" dirty="0">
                <a:solidFill>
                  <a:srgbClr val="C00000"/>
                </a:solidFill>
              </a:rPr>
              <a:t>Jornada de tarde:</a:t>
            </a:r>
          </a:p>
          <a:p>
            <a:pPr marL="0" indent="0">
              <a:buNone/>
            </a:pPr>
            <a:r>
              <a:rPr lang="es-CL" dirty="0">
                <a:solidFill>
                  <a:srgbClr val="C00000"/>
                </a:solidFill>
              </a:rPr>
              <a:t>lunes a viernes 13:45 a 17:30 1°, 2° y 3°B</a:t>
            </a:r>
          </a:p>
          <a:p>
            <a:pPr marL="0" indent="0">
              <a:buNone/>
            </a:pPr>
            <a:r>
              <a:rPr lang="es-CL" dirty="0">
                <a:solidFill>
                  <a:srgbClr val="C00000"/>
                </a:solidFill>
              </a:rPr>
              <a:t>lunes a viernes 14:30 a 18:15 4°, 5° y 6°B</a:t>
            </a:r>
          </a:p>
          <a:p>
            <a:pPr marL="0" indent="0">
              <a:buNone/>
            </a:pPr>
            <a:endParaRPr lang="es-CL" dirty="0">
              <a:solidFill>
                <a:srgbClr val="C00000"/>
              </a:solidFill>
            </a:endParaRPr>
          </a:p>
          <a:p>
            <a:r>
              <a:rPr lang="es-CL" dirty="0">
                <a:solidFill>
                  <a:srgbClr val="C00000"/>
                </a:solidFill>
              </a:rPr>
              <a:t>Kinder</a:t>
            </a:r>
          </a:p>
          <a:p>
            <a:pPr marL="0" indent="0">
              <a:buNone/>
            </a:pPr>
            <a:r>
              <a:rPr lang="es-CL" dirty="0">
                <a:solidFill>
                  <a:srgbClr val="C00000"/>
                </a:solidFill>
              </a:rPr>
              <a:t>lunes a viernes 14:30 a 17:45 horas</a:t>
            </a:r>
          </a:p>
          <a:p>
            <a:pPr marL="0" indent="0">
              <a:buNone/>
            </a:pPr>
            <a:endParaRPr lang="es-CL" dirty="0">
              <a:solidFill>
                <a:srgbClr val="C00000"/>
              </a:solidFill>
            </a:endParaRPr>
          </a:p>
          <a:p>
            <a:r>
              <a:rPr lang="es-CL" dirty="0">
                <a:solidFill>
                  <a:srgbClr val="C00000"/>
                </a:solidFill>
              </a:rPr>
              <a:t>Pre Kinder</a:t>
            </a:r>
          </a:p>
          <a:p>
            <a:pPr marL="0" indent="0">
              <a:buNone/>
            </a:pPr>
            <a:r>
              <a:rPr lang="es-CL" dirty="0">
                <a:solidFill>
                  <a:srgbClr val="C00000"/>
                </a:solidFill>
              </a:rPr>
              <a:t>lunes a viernes 08:30 a 11:00horas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B954B-7EB7-4D3C-B89D-60B33EFED89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07837" y="702157"/>
            <a:ext cx="902970" cy="10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142133-F5CD-4496-A6A2-02D72F82D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978" y="2615105"/>
            <a:ext cx="2505577" cy="351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4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25F57-F2F3-4A3C-82D7-30AB37103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Horario Primera semana de clases  (2, 3  y 4 de marzo)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9F6DFF-B7A3-4E24-929E-8A195AC81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728" y="2376593"/>
            <a:ext cx="5968202" cy="3633047"/>
          </a:xfrm>
        </p:spPr>
        <p:txBody>
          <a:bodyPr>
            <a:normAutofit fontScale="92500" lnSpcReduction="10000"/>
          </a:bodyPr>
          <a:lstStyle/>
          <a:p>
            <a:r>
              <a:rPr lang="es-CL" sz="2200" b="1" dirty="0"/>
              <a:t>Jornada de la mañana (7°, 8° básico, 1°, 2°, 3°, y 4° Medio)</a:t>
            </a:r>
          </a:p>
          <a:p>
            <a:pPr marL="0" indent="0">
              <a:buNone/>
            </a:pPr>
            <a:endParaRPr lang="es-CL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L" sz="2200" b="1" dirty="0">
                <a:solidFill>
                  <a:schemeClr val="tx1"/>
                </a:solidFill>
              </a:rPr>
              <a:t>Miércoles a viernes 07:45 a 11:45 horas.</a:t>
            </a:r>
          </a:p>
          <a:p>
            <a:pPr marL="0" indent="0">
              <a:buNone/>
            </a:pPr>
            <a:endParaRPr lang="es-CL" sz="2200" b="1" dirty="0">
              <a:solidFill>
                <a:schemeClr val="tx1"/>
              </a:solidFill>
            </a:endParaRPr>
          </a:p>
          <a:p>
            <a:r>
              <a:rPr lang="es-CL" sz="2200" b="1" dirty="0">
                <a:solidFill>
                  <a:schemeClr val="tx1"/>
                </a:solidFill>
              </a:rPr>
              <a:t>Pre Kinder</a:t>
            </a:r>
          </a:p>
          <a:p>
            <a:pPr marL="0" indent="0">
              <a:buNone/>
            </a:pPr>
            <a:endParaRPr lang="es-CL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L" sz="2200" b="1" dirty="0">
                <a:solidFill>
                  <a:schemeClr val="tx1"/>
                </a:solidFill>
              </a:rPr>
              <a:t>Miércoles a viernes 08:30 a 11:00 horas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4BB604-F487-430D-BF2B-2342FBB9B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9880" y="2489115"/>
            <a:ext cx="5422392" cy="3408002"/>
          </a:xfrm>
        </p:spPr>
        <p:txBody>
          <a:bodyPr>
            <a:normAutofit fontScale="92500" lnSpcReduction="10000"/>
          </a:bodyPr>
          <a:lstStyle/>
          <a:p>
            <a:r>
              <a:rPr lang="es-CL" sz="2200" b="1" dirty="0"/>
              <a:t>Jornada de la tarde (1°,2°, 3°, 4°, 5° y 6° básico)</a:t>
            </a:r>
          </a:p>
          <a:p>
            <a:pPr marL="0" indent="0">
              <a:buNone/>
            </a:pPr>
            <a:endParaRPr lang="es-CL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L" sz="2200" b="1" dirty="0">
                <a:solidFill>
                  <a:schemeClr val="tx1"/>
                </a:solidFill>
              </a:rPr>
              <a:t> Miércoles a viernes 13:45 a 17:45 horas</a:t>
            </a:r>
          </a:p>
          <a:p>
            <a:pPr marL="0" indent="0">
              <a:buNone/>
            </a:pPr>
            <a:r>
              <a:rPr lang="es-CL" sz="2200" b="1" dirty="0">
                <a:solidFill>
                  <a:schemeClr val="tx1"/>
                </a:solidFill>
              </a:rPr>
              <a:t> </a:t>
            </a:r>
          </a:p>
          <a:p>
            <a:r>
              <a:rPr lang="es-CL" sz="2200" b="1" dirty="0">
                <a:solidFill>
                  <a:schemeClr val="tx1"/>
                </a:solidFill>
              </a:rPr>
              <a:t>Kinder</a:t>
            </a:r>
          </a:p>
          <a:p>
            <a:endParaRPr lang="es-CL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L" sz="2200" b="1" dirty="0">
                <a:solidFill>
                  <a:schemeClr val="tx1"/>
                </a:solidFill>
              </a:rPr>
              <a:t> Miércoles a viernes 14:30 a 17:00 horas</a:t>
            </a:r>
          </a:p>
          <a:p>
            <a:pPr marL="0" indent="0">
              <a:buNone/>
            </a:pPr>
            <a:endParaRPr lang="es-CL" dirty="0">
              <a:solidFill>
                <a:schemeClr val="tx1"/>
              </a:solidFill>
            </a:endParaRP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F37D0B-CBC3-4761-BF1F-551990A8A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97" y="4112938"/>
            <a:ext cx="984033" cy="110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8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B7D29C3-F62A-4249-95F2-F618B87A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93" y="1222977"/>
            <a:ext cx="11029616" cy="988332"/>
          </a:xfrm>
        </p:spPr>
        <p:txBody>
          <a:bodyPr>
            <a:normAutofit fontScale="90000"/>
          </a:bodyPr>
          <a:lstStyle/>
          <a:p>
            <a:r>
              <a:rPr lang="es-CL" sz="3200" b="1" dirty="0"/>
              <a:t>5. Plan de estudios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A7C024-1AB1-4225-A239-52DCF26E2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660" y="1565910"/>
            <a:ext cx="7387590" cy="5657849"/>
          </a:xfrm>
        </p:spPr>
        <p:txBody>
          <a:bodyPr>
            <a:normAutofit/>
          </a:bodyPr>
          <a:lstStyle/>
          <a:p>
            <a:endParaRPr lang="es-CL" dirty="0"/>
          </a:p>
          <a:p>
            <a:endParaRPr lang="es-CL" dirty="0"/>
          </a:p>
          <a:p>
            <a:r>
              <a:rPr lang="es-CL" sz="2000" dirty="0"/>
              <a:t>Se realizará un plan de reforzamiento de hábitos y académico, con el objetivo de escolarizar y alcanzar la mayor normalidad y formalidad en el proceso educativo de nuestros alumnos.</a:t>
            </a:r>
          </a:p>
          <a:p>
            <a:r>
              <a:rPr lang="es-CL" sz="2000" dirty="0"/>
              <a:t>Se extiende la priorización curricular para 2022, con los mismos Objetivos de Aprendizajes, identificando aquellos imprescindibles, integradores y significativos. </a:t>
            </a:r>
          </a:p>
          <a:p>
            <a:r>
              <a:rPr lang="es-CL" sz="2000" dirty="0"/>
              <a:t>Pero, como colegio avanzaremos con todos los Objetivos de Aprendizaje de las asignaturas con el objetivo de recuperar la mayor cantidad de  aprendizajes deficientes a raíz de los 2 años de pandemia con un plan de reforzamiento y apoyo pedagógico durante el año escolar.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78C9CE66-9544-48D6-94E2-B186792630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78140" y="2821024"/>
            <a:ext cx="3886200" cy="3332785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74928D5-409C-4D9D-8993-EA3B3D1A2AF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07837" y="704190"/>
            <a:ext cx="902970" cy="10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971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39E0E-860D-4092-A04C-79F05D3F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6. Uniforme 2022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247033D-152A-45D4-B3AB-6E7967D74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632" y="2308013"/>
            <a:ext cx="6188415" cy="4549987"/>
          </a:xfrm>
        </p:spPr>
        <p:txBody>
          <a:bodyPr>
            <a:normAutofit fontScale="92500" lnSpcReduction="20000"/>
          </a:bodyPr>
          <a:lstStyle/>
          <a:p>
            <a:r>
              <a:rPr lang="es-CL" sz="2600" dirty="0"/>
              <a:t>Se utilizará como uniforme para el año 2022 en todos los niveles el buzo deportivo.</a:t>
            </a:r>
          </a:p>
          <a:p>
            <a:r>
              <a:rPr lang="es-CL" sz="2600" dirty="0"/>
              <a:t>Esto no impide que los estudiantes que tengan el uniforme tradicional lo utilicen durante el año 2022</a:t>
            </a:r>
          </a:p>
          <a:p>
            <a:r>
              <a:rPr lang="es-CL" sz="2600" dirty="0"/>
              <a:t>Zapatillas</a:t>
            </a:r>
          </a:p>
          <a:p>
            <a:r>
              <a:rPr lang="es-CL" sz="2600" dirty="0"/>
              <a:t>Pantalón Azul</a:t>
            </a:r>
          </a:p>
          <a:p>
            <a:r>
              <a:rPr lang="es-CL" sz="2600" dirty="0"/>
              <a:t>Polerón rojo </a:t>
            </a:r>
          </a:p>
          <a:p>
            <a:r>
              <a:rPr lang="es-CL" sz="2600" dirty="0"/>
              <a:t>Polera institucional</a:t>
            </a:r>
          </a:p>
          <a:p>
            <a:r>
              <a:rPr lang="es-CL" sz="2600" dirty="0"/>
              <a:t>Chaqueta institucional</a:t>
            </a:r>
          </a:p>
          <a:p>
            <a:r>
              <a:rPr lang="es-CL" sz="2600" dirty="0"/>
              <a:t>Delantal blanco desde Pre kinder a 6° básico</a:t>
            </a:r>
          </a:p>
          <a:p>
            <a:endParaRPr lang="es-CL" sz="2400" dirty="0"/>
          </a:p>
          <a:p>
            <a:endParaRPr lang="es-CL" sz="24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A2798E0-C9E3-4B0B-9F5B-0B171610BF2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7837" y="702157"/>
            <a:ext cx="902970" cy="10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EC6F9EA4-EBA8-4646-93B2-E7328D7B61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418D13-D67E-4121-86E0-7286D3EA1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227" y="1952157"/>
            <a:ext cx="5422393" cy="4608852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D83FF873-1A30-41C6-9749-6D45D487A9A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7837" y="704190"/>
            <a:ext cx="902970" cy="10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072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68BF6-FD8F-4F2C-8FBF-5F4E0512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7. Presentación personal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43A9FE-36ED-4AAD-826D-C0002CACF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607" y="1908811"/>
            <a:ext cx="5626393" cy="4949189"/>
          </a:xfrm>
        </p:spPr>
        <p:txBody>
          <a:bodyPr>
            <a:normAutofit lnSpcReduction="10000"/>
          </a:bodyPr>
          <a:lstStyle/>
          <a:p>
            <a:pPr lvl="0"/>
            <a:r>
              <a:rPr lang="es-CL" dirty="0"/>
              <a:t>El alumno debe usar el pelo con corte clásico, se entiende un largo máximo de tal forma que no toque el cuello de la polera y mantenga la frente y orejas descubiertas; No se permite el teñido de pelo completo o parcial con colores de fantasía que no correspondan a una tonalidad natural y sobria;  En ningún caso se admiten peinados mohicanos, punk, de colores artificiales, trenzas, colitas rasta, rasuradas u otros cortes de modas inusuales, ya sean totales o parciales.</a:t>
            </a:r>
          </a:p>
          <a:p>
            <a:pPr lvl="0"/>
            <a:r>
              <a:rPr lang="es-CL" dirty="0"/>
              <a:t>El Pelo debe estar siempre limpio y peinado para protección personal</a:t>
            </a:r>
          </a:p>
          <a:p>
            <a:pPr lvl="0"/>
            <a:r>
              <a:rPr lang="es-CL" dirty="0"/>
              <a:t>No debes usar accesorios ajenos al uniforme tales como aros faciales, cadenas, anillos, correas con brillos, expansores, aros de cualquier tamaño, collares llamativos o sobre la ropa, piercing, pulseras de colores, entre otros.</a:t>
            </a:r>
          </a:p>
          <a:p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2B47DD-6E86-4958-88E9-CE6CB1C5C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051560"/>
            <a:ext cx="5870233" cy="6103620"/>
          </a:xfrm>
        </p:spPr>
        <p:txBody>
          <a:bodyPr>
            <a:normAutofit lnSpcReduction="10000"/>
          </a:bodyPr>
          <a:lstStyle/>
          <a:p>
            <a:pPr lvl="0"/>
            <a:r>
              <a:rPr lang="es-CL" dirty="0"/>
              <a:t>Las uñas deben estar cortas limpias y sin esmalte.</a:t>
            </a:r>
          </a:p>
          <a:p>
            <a:pPr lvl="0"/>
            <a:r>
              <a:rPr lang="es-CL" dirty="0"/>
              <a:t>Se aceptará solo anillos discretos (lisos ) con el fin de evitar accidentes con terceros.</a:t>
            </a:r>
          </a:p>
          <a:p>
            <a:pPr lvl="0"/>
            <a:r>
              <a:rPr lang="es-CL" dirty="0"/>
              <a:t>Todos los días debes asistir correctamente afeitado, sin bigote, barba ni patillas.</a:t>
            </a:r>
          </a:p>
          <a:p>
            <a:pPr lvl="0"/>
            <a:r>
              <a:rPr lang="es-CL" dirty="0"/>
              <a:t>Los alumnos no podrán rasurarse las cejas o realizarse cortes en estas.</a:t>
            </a:r>
          </a:p>
          <a:p>
            <a:pPr lvl="0"/>
            <a:r>
              <a:rPr lang="es-CL" dirty="0"/>
              <a:t>No se permiten piercing, corresponden a modas y tendencias que quedan fuera del ámbito de la vida escolar. Por lo que no podrán ser visibles o usados en toda ocasión que se vista el uniforme, se asista al colegio o una actividad escolar. </a:t>
            </a:r>
          </a:p>
          <a:p>
            <a:pPr lvl="0"/>
            <a:endParaRPr lang="es-CL" dirty="0"/>
          </a:p>
          <a:p>
            <a:pPr marL="0" lvl="0" indent="0" algn="ctr">
              <a:buNone/>
            </a:pPr>
            <a:r>
              <a:rPr lang="es-CL" b="1" dirty="0">
                <a:solidFill>
                  <a:srgbClr val="C00000"/>
                </a:solidFill>
              </a:rPr>
              <a:t>“ Se solicita a los apoderados velar por el cumplimiento de la presentación personal antes del inicio y durante el año escolar”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A39142-F12D-40AB-978B-341DE360E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521" y="717812"/>
            <a:ext cx="902286" cy="10120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890E25-7D07-4071-8DAC-F6B8F20D7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279" y="717812"/>
            <a:ext cx="99002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82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DBEF8-3AA6-4E2A-B132-20B23772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dirty="0"/>
              <a:t>8. Lista de Útiles escolares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7D97AC-7C6E-491B-9036-18BC2324F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358" y="2511920"/>
            <a:ext cx="5871061" cy="36330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L" sz="3100" b="1" dirty="0"/>
              <a:t>Las listas serán acotadas a los útiles personales de los alumnos</a:t>
            </a:r>
          </a:p>
          <a:p>
            <a:r>
              <a:rPr lang="es-CL" sz="3100" b="1" dirty="0"/>
              <a:t>Los materiales estarán en el hogar </a:t>
            </a:r>
          </a:p>
          <a:p>
            <a:r>
              <a:rPr lang="es-CL" sz="3100" b="1" dirty="0"/>
              <a:t>Se traen para la actividad</a:t>
            </a:r>
          </a:p>
          <a:p>
            <a:r>
              <a:rPr lang="es-CL" sz="3100" b="1" dirty="0"/>
              <a:t>No se exigirán marcas o lugares donde comprar los materiales</a:t>
            </a:r>
          </a:p>
          <a:p>
            <a:pPr marL="0" indent="0" algn="ctr">
              <a:buNone/>
            </a:pPr>
            <a:r>
              <a:rPr lang="es-CL" sz="3100" b="1" dirty="0">
                <a:solidFill>
                  <a:srgbClr val="C00000"/>
                </a:solidFill>
              </a:rPr>
              <a:t>“Las listas de útiles se encontraran publicadas a contar del 24 de enero en la página del colegio”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70A6FF3-E459-43DB-8B2A-0D49748C1A1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7837" y="702157"/>
            <a:ext cx="902970" cy="10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ISTA ÚTILES ESCOLARES - Escuela Los Trigales">
            <a:extLst>
              <a:ext uri="{FF2B5EF4-FFF2-40B4-BE49-F238E27FC236}">
                <a16:creationId xmlns:a16="http://schemas.microsoft.com/office/drawing/2014/main" id="{1FC1B706-D6B0-47E8-AE33-342B68BFAF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19" y="2240039"/>
            <a:ext cx="5441410" cy="362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0318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3848</TotalTime>
  <Words>1686</Words>
  <Application>Microsoft Office PowerPoint</Application>
  <PresentationFormat>Panorámica</PresentationFormat>
  <Paragraphs>214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Baskerville Old Face</vt:lpstr>
      <vt:lpstr>Calibri</vt:lpstr>
      <vt:lpstr>Gill Sans MT</vt:lpstr>
      <vt:lpstr>Roboto</vt:lpstr>
      <vt:lpstr>Wingdings 2</vt:lpstr>
      <vt:lpstr>Dividendo</vt:lpstr>
      <vt:lpstr>PLAN DE INGRESO 2022 </vt:lpstr>
      <vt:lpstr>1.- Año escolar 2022</vt:lpstr>
      <vt:lpstr>2. INICIO DEL AÑO ESCOLAR 2022 (Miércoles 02 de marzo) </vt:lpstr>
      <vt:lpstr>3. Se retoma Horarios de clases normal  </vt:lpstr>
      <vt:lpstr>Horario Primera semana de clases  (2, 3  y 4 de marzo)</vt:lpstr>
      <vt:lpstr>5. Plan de estudios </vt:lpstr>
      <vt:lpstr>6. Uniforme 2022</vt:lpstr>
      <vt:lpstr>7. Presentación personal</vt:lpstr>
      <vt:lpstr>8. Lista de Útiles escolares</vt:lpstr>
      <vt:lpstr>9. Reuniones de apoderados </vt:lpstr>
      <vt:lpstr>10. Entrevistas con apoderados</vt:lpstr>
      <vt:lpstr>11, LIBRO DIGITAL “LIRMI”  Para el año 2022 </vt:lpstr>
      <vt:lpstr>Capacitaciones para Apoderados año 2022</vt:lpstr>
      <vt:lpstr>Profesores Jefes año 2022</vt:lpstr>
      <vt:lpstr>12. Diagnóstico Integral de Aprendizajes</vt:lpstr>
      <vt:lpstr>13. Leo y Sumo Primero </vt:lpstr>
      <vt:lpstr>14. TALLERES EXTRAPROGRAMATICOS 2022</vt:lpstr>
      <vt:lpstr>15. Protocolos de seguridad</vt:lpstr>
      <vt:lpstr>Presentación de PowerPoint</vt:lpstr>
      <vt:lpstr> Protocolos Sanitarios </vt:lpstr>
      <vt:lpstr>EN EL HOGAR ANTES DE SALIR AL COLEGIO </vt:lpstr>
      <vt:lpstr>EN EL HOGAR ANTES DE SALIR AL COLEGIO </vt:lpstr>
      <vt:lpstr>EN LAS SALAS DE CLASES</vt:lpstr>
      <vt:lpstr>Capacitación para los alumnos y funcionarios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INSTITUCIONAL pme 2021</dc:title>
  <dc:creator>Tia Rosita</dc:creator>
  <cp:lastModifiedBy>Liliana</cp:lastModifiedBy>
  <cp:revision>168</cp:revision>
  <cp:lastPrinted>2022-01-06T18:15:07Z</cp:lastPrinted>
  <dcterms:created xsi:type="dcterms:W3CDTF">2021-07-01T15:05:01Z</dcterms:created>
  <dcterms:modified xsi:type="dcterms:W3CDTF">2022-01-24T15:30:08Z</dcterms:modified>
</cp:coreProperties>
</file>